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3" r:id="rId3"/>
    <p:sldId id="266" r:id="rId4"/>
    <p:sldId id="270" r:id="rId5"/>
    <p:sldId id="264" r:id="rId6"/>
    <p:sldId id="260" r:id="rId7"/>
    <p:sldId id="261" r:id="rId8"/>
    <p:sldId id="262" r:id="rId9"/>
    <p:sldId id="278" r:id="rId10"/>
    <p:sldId id="279" r:id="rId11"/>
    <p:sldId id="280" r:id="rId12"/>
    <p:sldId id="281" r:id="rId13"/>
    <p:sldId id="282" r:id="rId14"/>
    <p:sldId id="283" r:id="rId15"/>
    <p:sldId id="277" r:id="rId16"/>
    <p:sldId id="269" r:id="rId17"/>
    <p:sldId id="275" r:id="rId18"/>
    <p:sldId id="276" r:id="rId19"/>
    <p:sldId id="272" r:id="rId20"/>
    <p:sldId id="273" r:id="rId21"/>
    <p:sldId id="274" r:id="rId22"/>
  </p:sldIdLst>
  <p:sldSz cx="12198350" cy="6859588"/>
  <p:notesSz cx="6858000" cy="9144000"/>
  <p:defaultTextStyle>
    <a:defPPr>
      <a:defRPr lang="de-DE"/>
    </a:defPPr>
    <a:lvl1pPr marL="0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479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959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3438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918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2397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877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1356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836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">
          <p15:clr>
            <a:srgbClr val="A4A3A4"/>
          </p15:clr>
        </p15:guide>
        <p15:guide id="2" orient="horz" pos="948">
          <p15:clr>
            <a:srgbClr val="A4A3A4"/>
          </p15:clr>
        </p15:guide>
        <p15:guide id="3" orient="horz" pos="777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pos="396">
          <p15:clr>
            <a:srgbClr val="A4A3A4"/>
          </p15:clr>
        </p15:guide>
        <p15:guide id="6" pos="7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5" autoAdjust="0"/>
    <p:restoredTop sz="91825" autoAdjust="0"/>
  </p:normalViewPr>
  <p:slideViewPr>
    <p:cSldViewPr snapToObjects="1" showGuides="1">
      <p:cViewPr varScale="1">
        <p:scale>
          <a:sx n="81" d="100"/>
          <a:sy n="81" d="100"/>
        </p:scale>
        <p:origin x="494" y="72"/>
      </p:cViewPr>
      <p:guideLst>
        <p:guide orient="horz" pos="182"/>
        <p:guide orient="horz" pos="948"/>
        <p:guide orient="horz" pos="777"/>
        <p:guide orient="horz" pos="4020"/>
        <p:guide pos="396"/>
        <p:guide pos="728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95" d="100"/>
          <a:sy n="95" d="100"/>
        </p:scale>
        <p:origin x="288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283A6-199F-48B4-8721-022775F22B0F}" type="doc">
      <dgm:prSet loTypeId="urn:microsoft.com/office/officeart/2005/8/layout/chart3" loCatId="cycle" qsTypeId="urn:microsoft.com/office/officeart/2005/8/quickstyle/simple4" qsCatId="simple" csTypeId="urn:microsoft.com/office/officeart/2005/8/colors/colorful3" csCatId="colorful" phldr="1"/>
      <dgm:spPr/>
    </dgm:pt>
    <dgm:pt modelId="{A85ED505-3AB5-47F5-AF45-77437EA30977}">
      <dgm:prSet phldrT="[Text]"/>
      <dgm:spPr/>
      <dgm:t>
        <a:bodyPr/>
        <a:lstStyle/>
        <a:p>
          <a:r>
            <a:rPr lang="de-DE" dirty="0" smtClean="0"/>
            <a:t>1)Cloud Service Broker</a:t>
          </a:r>
          <a:endParaRPr lang="en-US" dirty="0"/>
        </a:p>
      </dgm:t>
    </dgm:pt>
    <dgm:pt modelId="{29368682-4E26-4E42-8488-31BC9C7B9AF3}" type="parTrans" cxnId="{14ABC20D-7DAE-4787-838B-4502E2E133A0}">
      <dgm:prSet/>
      <dgm:spPr/>
      <dgm:t>
        <a:bodyPr/>
        <a:lstStyle/>
        <a:p>
          <a:endParaRPr lang="en-US"/>
        </a:p>
      </dgm:t>
    </dgm:pt>
    <dgm:pt modelId="{F3410D3B-2DDF-4603-86A5-E5DF32B23A30}" type="sibTrans" cxnId="{14ABC20D-7DAE-4787-838B-4502E2E133A0}">
      <dgm:prSet/>
      <dgm:spPr/>
      <dgm:t>
        <a:bodyPr/>
        <a:lstStyle/>
        <a:p>
          <a:endParaRPr lang="en-US"/>
        </a:p>
      </dgm:t>
    </dgm:pt>
    <dgm:pt modelId="{68F0909B-ECF1-40BA-86B3-5323384021C7}">
      <dgm:prSet phldrT="[Text]"/>
      <dgm:spPr/>
      <dgm:t>
        <a:bodyPr/>
        <a:lstStyle/>
        <a:p>
          <a:r>
            <a:rPr lang="de-DE" dirty="0" smtClean="0"/>
            <a:t>2) </a:t>
          </a:r>
          <a:r>
            <a:rPr lang="de-DE" dirty="0" err="1" smtClean="0"/>
            <a:t>Pre</a:t>
          </a:r>
          <a:r>
            <a:rPr lang="de-DE" dirty="0" smtClean="0"/>
            <a:t>-Boarding Consulting</a:t>
          </a:r>
          <a:endParaRPr lang="en-US" dirty="0"/>
        </a:p>
      </dgm:t>
    </dgm:pt>
    <dgm:pt modelId="{F13DF1DE-5992-4CD6-9455-0504ED93AF65}" type="parTrans" cxnId="{695D0E8E-596E-4419-9F10-102E952A68BB}">
      <dgm:prSet/>
      <dgm:spPr/>
      <dgm:t>
        <a:bodyPr/>
        <a:lstStyle/>
        <a:p>
          <a:endParaRPr lang="en-US"/>
        </a:p>
      </dgm:t>
    </dgm:pt>
    <dgm:pt modelId="{231161AA-BCF2-4551-9D73-56760161261E}" type="sibTrans" cxnId="{695D0E8E-596E-4419-9F10-102E952A68BB}">
      <dgm:prSet/>
      <dgm:spPr/>
      <dgm:t>
        <a:bodyPr/>
        <a:lstStyle/>
        <a:p>
          <a:endParaRPr lang="en-US"/>
        </a:p>
      </dgm:t>
    </dgm:pt>
    <dgm:pt modelId="{E62C77FD-C65C-4576-8512-55B5C98CAEFE}">
      <dgm:prSet phldrT="[Text]"/>
      <dgm:spPr/>
      <dgm:t>
        <a:bodyPr/>
        <a:lstStyle/>
        <a:p>
          <a:r>
            <a:rPr lang="en-US" dirty="0" smtClean="0"/>
            <a:t>3)Instance Provisioning</a:t>
          </a:r>
          <a:endParaRPr lang="en-US" dirty="0"/>
        </a:p>
      </dgm:t>
    </dgm:pt>
    <dgm:pt modelId="{0EE055EC-6F40-4EA3-8F5B-11B07B401CB5}" type="parTrans" cxnId="{9890C99E-244F-4056-8458-EB853C2D6ABD}">
      <dgm:prSet/>
      <dgm:spPr/>
      <dgm:t>
        <a:bodyPr/>
        <a:lstStyle/>
        <a:p>
          <a:endParaRPr lang="en-US"/>
        </a:p>
      </dgm:t>
    </dgm:pt>
    <dgm:pt modelId="{13C3BE1C-560E-4C50-BFC8-FE31063B1A3E}" type="sibTrans" cxnId="{9890C99E-244F-4056-8458-EB853C2D6ABD}">
      <dgm:prSet/>
      <dgm:spPr/>
      <dgm:t>
        <a:bodyPr/>
        <a:lstStyle/>
        <a:p>
          <a:endParaRPr lang="en-US"/>
        </a:p>
      </dgm:t>
    </dgm:pt>
    <dgm:pt modelId="{B3BF4438-0CA3-4BE6-B321-1FFB5B1D2A3D}">
      <dgm:prSet phldrT="[Text]"/>
      <dgm:spPr/>
      <dgm:t>
        <a:bodyPr/>
        <a:lstStyle/>
        <a:p>
          <a:r>
            <a:rPr lang="en-US" noProof="0" smtClean="0"/>
            <a:t>4) Operation Support</a:t>
          </a:r>
          <a:endParaRPr lang="en-US" dirty="0"/>
        </a:p>
      </dgm:t>
    </dgm:pt>
    <dgm:pt modelId="{537485C9-51D2-423F-96DE-C62CA1545200}" type="parTrans" cxnId="{E6C9BBA0-7F72-4B92-9E77-ADE4A4C295C3}">
      <dgm:prSet/>
      <dgm:spPr/>
      <dgm:t>
        <a:bodyPr/>
        <a:lstStyle/>
        <a:p>
          <a:endParaRPr lang="en-US"/>
        </a:p>
      </dgm:t>
    </dgm:pt>
    <dgm:pt modelId="{FF786FF2-36A7-48B1-9CC5-B2635854FDA9}" type="sibTrans" cxnId="{E6C9BBA0-7F72-4B92-9E77-ADE4A4C295C3}">
      <dgm:prSet/>
      <dgm:spPr/>
      <dgm:t>
        <a:bodyPr/>
        <a:lstStyle/>
        <a:p>
          <a:endParaRPr lang="en-US"/>
        </a:p>
      </dgm:t>
    </dgm:pt>
    <dgm:pt modelId="{5F18913C-A0B4-464B-A66E-5062E24EFDA3}" type="pres">
      <dgm:prSet presAssocID="{A28283A6-199F-48B4-8721-022775F22B0F}" presName="compositeShape" presStyleCnt="0">
        <dgm:presLayoutVars>
          <dgm:chMax val="7"/>
          <dgm:dir/>
          <dgm:resizeHandles val="exact"/>
        </dgm:presLayoutVars>
      </dgm:prSet>
      <dgm:spPr/>
    </dgm:pt>
    <dgm:pt modelId="{58CDB543-F2D4-4974-8A28-735B914FE6C6}" type="pres">
      <dgm:prSet presAssocID="{A28283A6-199F-48B4-8721-022775F22B0F}" presName="wedge1" presStyleLbl="node1" presStyleIdx="0" presStyleCnt="4" custLinFactNeighborX="-2464" custLinFactNeighborY="4722"/>
      <dgm:spPr/>
      <dgm:t>
        <a:bodyPr/>
        <a:lstStyle/>
        <a:p>
          <a:endParaRPr lang="en-US"/>
        </a:p>
      </dgm:t>
    </dgm:pt>
    <dgm:pt modelId="{F11CDBCE-87EE-4EBF-B4ED-B33054448098}" type="pres">
      <dgm:prSet presAssocID="{A28283A6-199F-48B4-8721-022775F22B0F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63EC73-D7DB-4BA8-880C-B51F11A11045}" type="pres">
      <dgm:prSet presAssocID="{A28283A6-199F-48B4-8721-022775F22B0F}" presName="wedge2" presStyleLbl="node1" presStyleIdx="1" presStyleCnt="4" custLinFactNeighborX="1036" custLinFactNeighborY="-341"/>
      <dgm:spPr/>
      <dgm:t>
        <a:bodyPr/>
        <a:lstStyle/>
        <a:p>
          <a:endParaRPr lang="en-US"/>
        </a:p>
      </dgm:t>
    </dgm:pt>
    <dgm:pt modelId="{298E62EB-4999-4278-8C2C-E34B2D39CFA1}" type="pres">
      <dgm:prSet presAssocID="{A28283A6-199F-48B4-8721-022775F22B0F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CF068-5A53-4BAA-BAB6-DD998601E17B}" type="pres">
      <dgm:prSet presAssocID="{A28283A6-199F-48B4-8721-022775F22B0F}" presName="wedge3" presStyleLbl="node1" presStyleIdx="2" presStyleCnt="4" custLinFactNeighborX="1036" custLinFactNeighborY="-100"/>
      <dgm:spPr/>
      <dgm:t>
        <a:bodyPr/>
        <a:lstStyle/>
        <a:p>
          <a:endParaRPr lang="en-US"/>
        </a:p>
      </dgm:t>
    </dgm:pt>
    <dgm:pt modelId="{0F4289B2-2483-4467-B1C0-6DF2A32DA2F1}" type="pres">
      <dgm:prSet presAssocID="{A28283A6-199F-48B4-8721-022775F22B0F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F3164A-61EE-49EB-A45E-FB4CCA7173F3}" type="pres">
      <dgm:prSet presAssocID="{A28283A6-199F-48B4-8721-022775F22B0F}" presName="wedge4" presStyleLbl="node1" presStyleIdx="3" presStyleCnt="4" custLinFactNeighborX="1729" custLinFactNeighborY="-100"/>
      <dgm:spPr/>
      <dgm:t>
        <a:bodyPr/>
        <a:lstStyle/>
        <a:p>
          <a:endParaRPr lang="en-US"/>
        </a:p>
      </dgm:t>
    </dgm:pt>
    <dgm:pt modelId="{7E5A1426-1687-438D-91BC-632ED666126D}" type="pres">
      <dgm:prSet presAssocID="{A28283A6-199F-48B4-8721-022775F22B0F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B2E9BA-EFA8-4B88-8272-23D91522EE89}" type="presOf" srcId="{A85ED505-3AB5-47F5-AF45-77437EA30977}" destId="{14F3164A-61EE-49EB-A45E-FB4CCA7173F3}" srcOrd="0" destOrd="0" presId="urn:microsoft.com/office/officeart/2005/8/layout/chart3"/>
    <dgm:cxn modelId="{1F0A0043-DB17-446A-8C51-7619D8B0F61D}" type="presOf" srcId="{E62C77FD-C65C-4576-8512-55B5C98CAEFE}" destId="{0963EC73-D7DB-4BA8-880C-B51F11A11045}" srcOrd="0" destOrd="0" presId="urn:microsoft.com/office/officeart/2005/8/layout/chart3"/>
    <dgm:cxn modelId="{695D0E8E-596E-4419-9F10-102E952A68BB}" srcId="{A28283A6-199F-48B4-8721-022775F22B0F}" destId="{68F0909B-ECF1-40BA-86B3-5323384021C7}" srcOrd="0" destOrd="0" parTransId="{F13DF1DE-5992-4CD6-9455-0504ED93AF65}" sibTransId="{231161AA-BCF2-4551-9D73-56760161261E}"/>
    <dgm:cxn modelId="{9890C99E-244F-4056-8458-EB853C2D6ABD}" srcId="{A28283A6-199F-48B4-8721-022775F22B0F}" destId="{E62C77FD-C65C-4576-8512-55B5C98CAEFE}" srcOrd="1" destOrd="0" parTransId="{0EE055EC-6F40-4EA3-8F5B-11B07B401CB5}" sibTransId="{13C3BE1C-560E-4C50-BFC8-FE31063B1A3E}"/>
    <dgm:cxn modelId="{FCA3B6AA-8165-420A-899F-1F89051324C3}" type="presOf" srcId="{B3BF4438-0CA3-4BE6-B321-1FFB5B1D2A3D}" destId="{A02CF068-5A53-4BAA-BAB6-DD998601E17B}" srcOrd="0" destOrd="0" presId="urn:microsoft.com/office/officeart/2005/8/layout/chart3"/>
    <dgm:cxn modelId="{57D57337-75D6-41C3-B9C3-98AC9FCA78A9}" type="presOf" srcId="{E62C77FD-C65C-4576-8512-55B5C98CAEFE}" destId="{298E62EB-4999-4278-8C2C-E34B2D39CFA1}" srcOrd="1" destOrd="0" presId="urn:microsoft.com/office/officeart/2005/8/layout/chart3"/>
    <dgm:cxn modelId="{2374C110-BCC4-49B4-BD11-E61356D55BDA}" type="presOf" srcId="{68F0909B-ECF1-40BA-86B3-5323384021C7}" destId="{F11CDBCE-87EE-4EBF-B4ED-B33054448098}" srcOrd="1" destOrd="0" presId="urn:microsoft.com/office/officeart/2005/8/layout/chart3"/>
    <dgm:cxn modelId="{02651A6E-ADA0-410C-8F98-ACD62B9E54CE}" type="presOf" srcId="{68F0909B-ECF1-40BA-86B3-5323384021C7}" destId="{58CDB543-F2D4-4974-8A28-735B914FE6C6}" srcOrd="0" destOrd="0" presId="urn:microsoft.com/office/officeart/2005/8/layout/chart3"/>
    <dgm:cxn modelId="{14ABC20D-7DAE-4787-838B-4502E2E133A0}" srcId="{A28283A6-199F-48B4-8721-022775F22B0F}" destId="{A85ED505-3AB5-47F5-AF45-77437EA30977}" srcOrd="3" destOrd="0" parTransId="{29368682-4E26-4E42-8488-31BC9C7B9AF3}" sibTransId="{F3410D3B-2DDF-4603-86A5-E5DF32B23A30}"/>
    <dgm:cxn modelId="{6D7432A8-D598-48F6-92A4-F6A3DA802740}" type="presOf" srcId="{A28283A6-199F-48B4-8721-022775F22B0F}" destId="{5F18913C-A0B4-464B-A66E-5062E24EFDA3}" srcOrd="0" destOrd="0" presId="urn:microsoft.com/office/officeart/2005/8/layout/chart3"/>
    <dgm:cxn modelId="{9DC5E040-06F9-4DD0-A94D-0A294E0AAADD}" type="presOf" srcId="{A85ED505-3AB5-47F5-AF45-77437EA30977}" destId="{7E5A1426-1687-438D-91BC-632ED666126D}" srcOrd="1" destOrd="0" presId="urn:microsoft.com/office/officeart/2005/8/layout/chart3"/>
    <dgm:cxn modelId="{E6C9BBA0-7F72-4B92-9E77-ADE4A4C295C3}" srcId="{A28283A6-199F-48B4-8721-022775F22B0F}" destId="{B3BF4438-0CA3-4BE6-B321-1FFB5B1D2A3D}" srcOrd="2" destOrd="0" parTransId="{537485C9-51D2-423F-96DE-C62CA1545200}" sibTransId="{FF786FF2-36A7-48B1-9CC5-B2635854FDA9}"/>
    <dgm:cxn modelId="{0B4A8590-95AC-4186-AC7B-88A3BE489C65}" type="presOf" srcId="{B3BF4438-0CA3-4BE6-B321-1FFB5B1D2A3D}" destId="{0F4289B2-2483-4467-B1C0-6DF2A32DA2F1}" srcOrd="1" destOrd="0" presId="urn:microsoft.com/office/officeart/2005/8/layout/chart3"/>
    <dgm:cxn modelId="{ACA61D76-0C7E-4441-AEBB-877E23FC4B09}" type="presParOf" srcId="{5F18913C-A0B4-464B-A66E-5062E24EFDA3}" destId="{58CDB543-F2D4-4974-8A28-735B914FE6C6}" srcOrd="0" destOrd="0" presId="urn:microsoft.com/office/officeart/2005/8/layout/chart3"/>
    <dgm:cxn modelId="{71D1B97D-3D52-4D5C-A8F2-BF9434BDB5F8}" type="presParOf" srcId="{5F18913C-A0B4-464B-A66E-5062E24EFDA3}" destId="{F11CDBCE-87EE-4EBF-B4ED-B33054448098}" srcOrd="1" destOrd="0" presId="urn:microsoft.com/office/officeart/2005/8/layout/chart3"/>
    <dgm:cxn modelId="{565C2D6B-3A8E-453B-98A4-C78C2051D86F}" type="presParOf" srcId="{5F18913C-A0B4-464B-A66E-5062E24EFDA3}" destId="{0963EC73-D7DB-4BA8-880C-B51F11A11045}" srcOrd="2" destOrd="0" presId="urn:microsoft.com/office/officeart/2005/8/layout/chart3"/>
    <dgm:cxn modelId="{CD413364-99A0-4CE5-9200-9585B1C05750}" type="presParOf" srcId="{5F18913C-A0B4-464B-A66E-5062E24EFDA3}" destId="{298E62EB-4999-4278-8C2C-E34B2D39CFA1}" srcOrd="3" destOrd="0" presId="urn:microsoft.com/office/officeart/2005/8/layout/chart3"/>
    <dgm:cxn modelId="{5FDBCF0F-1912-459D-AB6D-7A13677D1C3E}" type="presParOf" srcId="{5F18913C-A0B4-464B-A66E-5062E24EFDA3}" destId="{A02CF068-5A53-4BAA-BAB6-DD998601E17B}" srcOrd="4" destOrd="0" presId="urn:microsoft.com/office/officeart/2005/8/layout/chart3"/>
    <dgm:cxn modelId="{F99E53C7-0722-4023-86A3-8F6AA7A76D4E}" type="presParOf" srcId="{5F18913C-A0B4-464B-A66E-5062E24EFDA3}" destId="{0F4289B2-2483-4467-B1C0-6DF2A32DA2F1}" srcOrd="5" destOrd="0" presId="urn:microsoft.com/office/officeart/2005/8/layout/chart3"/>
    <dgm:cxn modelId="{A70D6B7B-DAB8-48F4-AAD6-91E4EF6BAD13}" type="presParOf" srcId="{5F18913C-A0B4-464B-A66E-5062E24EFDA3}" destId="{14F3164A-61EE-49EB-A45E-FB4CCA7173F3}" srcOrd="6" destOrd="0" presId="urn:microsoft.com/office/officeart/2005/8/layout/chart3"/>
    <dgm:cxn modelId="{A5C1AE7D-2D8F-4B6E-869A-E18B4B638291}" type="presParOf" srcId="{5F18913C-A0B4-464B-A66E-5062E24EFDA3}" destId="{7E5A1426-1687-438D-91BC-632ED666126D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DB543-F2D4-4974-8A28-735B914FE6C6}">
      <dsp:nvSpPr>
        <dsp:cNvPr id="0" name=""/>
        <dsp:cNvSpPr/>
      </dsp:nvSpPr>
      <dsp:spPr>
        <a:xfrm>
          <a:off x="3017113" y="452599"/>
          <a:ext cx="3728578" cy="3728578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2) </a:t>
          </a:r>
          <a:r>
            <a:rPr lang="de-DE" sz="2100" kern="1200" dirty="0" err="1" smtClean="0"/>
            <a:t>Pre</a:t>
          </a:r>
          <a:r>
            <a:rPr lang="de-DE" sz="2100" kern="1200" dirty="0" smtClean="0"/>
            <a:t>-Boarding Consulting</a:t>
          </a:r>
          <a:endParaRPr lang="en-US" sz="2100" kern="1200" dirty="0"/>
        </a:p>
      </dsp:txBody>
      <dsp:txXfrm>
        <a:off x="4924015" y="1142386"/>
        <a:ext cx="1376023" cy="1109696"/>
      </dsp:txXfrm>
    </dsp:sp>
    <dsp:sp modelId="{0963EC73-D7DB-4BA8-880C-B51F11A11045}">
      <dsp:nvSpPr>
        <dsp:cNvPr id="0" name=""/>
        <dsp:cNvSpPr/>
      </dsp:nvSpPr>
      <dsp:spPr>
        <a:xfrm>
          <a:off x="2990480" y="420954"/>
          <a:ext cx="3728578" cy="3728578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3">
                <a:hueOff val="131937"/>
                <a:satOff val="-20312"/>
                <a:lumOff val="15360"/>
                <a:alphaOff val="0"/>
                <a:shade val="51000"/>
                <a:satMod val="130000"/>
              </a:schemeClr>
            </a:gs>
            <a:gs pos="80000">
              <a:schemeClr val="accent3">
                <a:hueOff val="131937"/>
                <a:satOff val="-20312"/>
                <a:lumOff val="15360"/>
                <a:alphaOff val="0"/>
                <a:shade val="93000"/>
                <a:satMod val="130000"/>
              </a:schemeClr>
            </a:gs>
            <a:gs pos="100000">
              <a:schemeClr val="accent3">
                <a:hueOff val="131937"/>
                <a:satOff val="-20312"/>
                <a:lumOff val="153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3)Instance Provisioning</a:t>
          </a:r>
          <a:endParaRPr lang="en-US" sz="2100" kern="1200" dirty="0"/>
        </a:p>
      </dsp:txBody>
      <dsp:txXfrm>
        <a:off x="4921351" y="2351825"/>
        <a:ext cx="1376023" cy="1109696"/>
      </dsp:txXfrm>
    </dsp:sp>
    <dsp:sp modelId="{A02CF068-5A53-4BAA-BAB6-DD998601E17B}">
      <dsp:nvSpPr>
        <dsp:cNvPr id="0" name=""/>
        <dsp:cNvSpPr/>
      </dsp:nvSpPr>
      <dsp:spPr>
        <a:xfrm>
          <a:off x="2990480" y="429940"/>
          <a:ext cx="3728578" cy="3728578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3">
                <a:hueOff val="263874"/>
                <a:satOff val="-40625"/>
                <a:lumOff val="30719"/>
                <a:alphaOff val="0"/>
                <a:shade val="51000"/>
                <a:satMod val="130000"/>
              </a:schemeClr>
            </a:gs>
            <a:gs pos="80000">
              <a:schemeClr val="accent3">
                <a:hueOff val="263874"/>
                <a:satOff val="-40625"/>
                <a:lumOff val="30719"/>
                <a:alphaOff val="0"/>
                <a:shade val="93000"/>
                <a:satMod val="130000"/>
              </a:schemeClr>
            </a:gs>
            <a:gs pos="100000">
              <a:schemeClr val="accent3">
                <a:hueOff val="263874"/>
                <a:satOff val="-40625"/>
                <a:lumOff val="30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noProof="0" smtClean="0"/>
            <a:t>4) Operation Support</a:t>
          </a:r>
          <a:endParaRPr lang="en-US" sz="2100" kern="1200" dirty="0"/>
        </a:p>
      </dsp:txBody>
      <dsp:txXfrm>
        <a:off x="3412165" y="2360811"/>
        <a:ext cx="1376023" cy="1109696"/>
      </dsp:txXfrm>
    </dsp:sp>
    <dsp:sp modelId="{14F3164A-61EE-49EB-A45E-FB4CCA7173F3}">
      <dsp:nvSpPr>
        <dsp:cNvPr id="0" name=""/>
        <dsp:cNvSpPr/>
      </dsp:nvSpPr>
      <dsp:spPr>
        <a:xfrm>
          <a:off x="3016319" y="429940"/>
          <a:ext cx="3728578" cy="3728578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3">
                <a:hueOff val="395811"/>
                <a:satOff val="-60937"/>
                <a:lumOff val="46079"/>
                <a:alphaOff val="0"/>
                <a:shade val="51000"/>
                <a:satMod val="130000"/>
              </a:schemeClr>
            </a:gs>
            <a:gs pos="80000">
              <a:schemeClr val="accent3">
                <a:hueOff val="395811"/>
                <a:satOff val="-60937"/>
                <a:lumOff val="46079"/>
                <a:alphaOff val="0"/>
                <a:shade val="93000"/>
                <a:satMod val="130000"/>
              </a:schemeClr>
            </a:gs>
            <a:gs pos="100000">
              <a:schemeClr val="accent3">
                <a:hueOff val="395811"/>
                <a:satOff val="-60937"/>
                <a:lumOff val="460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1)Cloud Service Broker</a:t>
          </a:r>
          <a:endParaRPr lang="en-US" sz="2100" kern="1200" dirty="0"/>
        </a:p>
      </dsp:txBody>
      <dsp:txXfrm>
        <a:off x="3438004" y="1117952"/>
        <a:ext cx="1376023" cy="1109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59FAD-8E5C-4176-8A0F-78C6A7CAAD66}" type="datetimeFigureOut">
              <a:rPr lang="de-DE" smtClean="0"/>
              <a:t>15.06.2018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73134-F8AD-46E6-8489-08AFD7CEB53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443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0EFE2-D792-441D-A0CB-85B7BAE28A53}" type="datetimeFigureOut">
              <a:rPr lang="de-DE" smtClean="0"/>
              <a:t>15.06.2018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F1437-3BF2-450D-A7B9-B11E523F51F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28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SaaS Provider –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r>
              <a:rPr lang="de-DE" baseline="0" dirty="0" err="1" smtClean="0"/>
              <a:t>PaaS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IaaS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Platform</a:t>
            </a:r>
            <a:r>
              <a:rPr lang="de-DE" baseline="0" dirty="0" smtClean="0"/>
              <a:t> – nehmen wie sie ist – mit den Kunden zusammen entwickelt</a:t>
            </a:r>
          </a:p>
          <a:p>
            <a:r>
              <a:rPr lang="de-DE" baseline="0" dirty="0" smtClean="0"/>
              <a:t>Open Stack gibt uns die Möglichkeit zu wechseln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639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492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40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438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50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45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303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873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119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 changed to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4425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437-3BF2-450D-A7B9-B11E523F51F3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54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 Tite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8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19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0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1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2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3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4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25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26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30000" y="5122466"/>
            <a:ext cx="10936525" cy="1025922"/>
          </a:xfrm>
        </p:spPr>
        <p:txBody>
          <a:bodyPr wrap="square" anchor="b" anchorCtr="0">
            <a:spAutoFit/>
          </a:bodyPr>
          <a:lstStyle>
            <a:lvl1pPr>
              <a:defRPr baseline="0"/>
            </a:lvl1pPr>
          </a:lstStyle>
          <a:p>
            <a:r>
              <a:rPr lang="de-DE" dirty="0" smtClean="0"/>
              <a:t>Name des Vortragenden: </a:t>
            </a:r>
            <a:r>
              <a:rPr lang="de-DE" noProof="0" dirty="0" smtClean="0"/>
              <a:t>CorpoS </a:t>
            </a:r>
            <a:r>
              <a:rPr lang="de-DE" dirty="0" smtClean="0"/>
              <a:t>(Textkörper) 35 pt.</a:t>
            </a:r>
            <a:br>
              <a:rPr lang="de-DE" dirty="0" smtClean="0"/>
            </a:br>
            <a:r>
              <a:rPr lang="de-DE" dirty="0" smtClean="0"/>
              <a:t>Präsentationstitel in zwei Zeilen Text, </a:t>
            </a:r>
            <a:r>
              <a:rPr lang="de-DE" dirty="0" err="1" smtClean="0"/>
              <a:t>dd</a:t>
            </a:r>
            <a:r>
              <a:rPr lang="de-DE" dirty="0" smtClean="0"/>
              <a:t>. </a:t>
            </a:r>
            <a:r>
              <a:rPr lang="de-DE" dirty="0" err="1" smtClean="0"/>
              <a:t>mmmm</a:t>
            </a:r>
            <a:r>
              <a:rPr lang="de-DE" dirty="0" smtClean="0"/>
              <a:t> </a:t>
            </a:r>
            <a:r>
              <a:rPr lang="de-DE" dirty="0" err="1" smtClean="0"/>
              <a:t>yyyy</a:t>
            </a:r>
            <a:endParaRPr lang="de-DE" dirty="0"/>
          </a:p>
        </p:txBody>
      </p:sp>
      <p:pic>
        <p:nvPicPr>
          <p:cNvPr id="29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598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 Inhalt/ Ü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 dirty="0" smtClean="0"/>
              <a:t>Headline in CorpoS (Textkörper) 35 pt.</a:t>
            </a:r>
            <a:br>
              <a:rPr lang="de-DE" noProof="0" dirty="0" smtClean="0"/>
            </a:br>
            <a:r>
              <a:rPr lang="de-DE" noProof="0" dirty="0" smtClean="0"/>
              <a:t>über zwei Zeilen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0237" y="1504950"/>
            <a:ext cx="10936287" cy="498439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Text oder Inhalt einfügen in </a:t>
            </a:r>
            <a:r>
              <a:rPr lang="de-DE" noProof="0" dirty="0" smtClean="0"/>
              <a:t>CorpoS (Body) 24 pt. (Hervorhebungen in fett) </a:t>
            </a:r>
            <a:r>
              <a:rPr lang="de-DE" dirty="0" smtClean="0"/>
              <a:t>// für Zusammenfassung oder kurzes Highlight: Start // Absatz // Listenebene erhöhen</a:t>
            </a:r>
          </a:p>
          <a:p>
            <a:pPr lvl="1"/>
            <a:r>
              <a:rPr lang="de-DE" dirty="0" smtClean="0"/>
              <a:t>Zweite Ebene (Zusammenfassung oder kurzes Highlight)</a:t>
            </a:r>
          </a:p>
          <a:p>
            <a:pPr lvl="2"/>
            <a:r>
              <a:rPr lang="de-DE" dirty="0" smtClean="0"/>
              <a:t>Dritte Ebene </a:t>
            </a:r>
          </a:p>
          <a:p>
            <a:pPr lvl="3"/>
            <a:r>
              <a:rPr lang="de-DE" dirty="0" smtClean="0"/>
              <a:t>Vierte Ebene </a:t>
            </a:r>
          </a:p>
          <a:p>
            <a:pPr lvl="4"/>
            <a:r>
              <a:rPr lang="de-DE" dirty="0" smtClean="0"/>
              <a:t>Fünfte Ebene </a:t>
            </a:r>
          </a:p>
          <a:p>
            <a:pPr lvl="5"/>
            <a:r>
              <a:rPr lang="de-DE" dirty="0" smtClean="0"/>
              <a:t>Sechste Ebene </a:t>
            </a:r>
          </a:p>
          <a:p>
            <a:pPr lvl="6"/>
            <a:r>
              <a:rPr lang="de-DE" dirty="0" smtClean="0"/>
              <a:t>Siebte Ebene </a:t>
            </a:r>
          </a:p>
          <a:p>
            <a:pPr lvl="7"/>
            <a:r>
              <a:rPr lang="de-DE" dirty="0" smtClean="0"/>
              <a:t>Achte Ebene </a:t>
            </a:r>
          </a:p>
          <a:p>
            <a:pPr lvl="8"/>
            <a:r>
              <a:rPr lang="de-DE" dirty="0" smtClean="0"/>
              <a:t>Neunte Ebene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7417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  <p15:guide id="3" orient="horz" pos="95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 Bild/ Ü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 dirty="0" smtClean="0"/>
              <a:t>Headline in CorpoS (Textkörper) 35 pt.</a:t>
            </a:r>
            <a:br>
              <a:rPr lang="de-DE" noProof="0" dirty="0" smtClean="0"/>
            </a:br>
            <a:r>
              <a:rPr lang="de-DE" noProof="0" dirty="0" smtClean="0"/>
              <a:t>über zwei Zeilen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0237" y="1504950"/>
            <a:ext cx="10936287" cy="498439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noProof="0" dirty="0" smtClean="0"/>
              <a:t>Insert </a:t>
            </a:r>
            <a:r>
              <a:rPr lang="de-DE" noProof="0" dirty="0" err="1" smtClean="0"/>
              <a:t>content</a:t>
            </a:r>
            <a:r>
              <a:rPr lang="de-DE" noProof="0" dirty="0" smtClean="0"/>
              <a:t> </a:t>
            </a:r>
            <a:r>
              <a:rPr lang="de-DE" noProof="0" dirty="0" err="1" smtClean="0"/>
              <a:t>or</a:t>
            </a:r>
            <a:r>
              <a:rPr lang="de-DE" noProof="0" dirty="0" smtClean="0"/>
              <a:t> </a:t>
            </a:r>
            <a:r>
              <a:rPr lang="de-DE" noProof="0" dirty="0" err="1" smtClean="0"/>
              <a:t>text</a:t>
            </a:r>
            <a:r>
              <a:rPr lang="de-DE" noProof="0" dirty="0" smtClean="0"/>
              <a:t> in </a:t>
            </a:r>
            <a:r>
              <a:rPr lang="de-DE" noProof="0" dirty="0" err="1" smtClean="0"/>
              <a:t>Corpo</a:t>
            </a:r>
            <a:r>
              <a:rPr lang="de-DE" noProof="0" dirty="0" smtClean="0"/>
              <a:t> S (Body) 24 pt. (Mark-</a:t>
            </a:r>
            <a:r>
              <a:rPr lang="de-DE" noProof="0" dirty="0" err="1" smtClean="0"/>
              <a:t>ups</a:t>
            </a:r>
            <a:r>
              <a:rPr lang="de-DE" noProof="0" dirty="0" smtClean="0"/>
              <a:t> in </a:t>
            </a:r>
            <a:r>
              <a:rPr lang="de-DE" noProof="0" dirty="0" err="1" smtClean="0"/>
              <a:t>Bold</a:t>
            </a:r>
            <a:r>
              <a:rPr lang="de-DE" noProof="0" dirty="0" smtClean="0"/>
              <a:t>) // </a:t>
            </a:r>
            <a:r>
              <a:rPr lang="de-DE" noProof="0" dirty="0" err="1" smtClean="0"/>
              <a:t>for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conclusion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summary</a:t>
            </a:r>
            <a:r>
              <a:rPr lang="de-DE" noProof="0" dirty="0" smtClean="0"/>
              <a:t> </a:t>
            </a:r>
            <a:r>
              <a:rPr lang="de-DE" noProof="0" dirty="0" err="1" smtClean="0"/>
              <a:t>or</a:t>
            </a:r>
            <a:r>
              <a:rPr lang="de-DE" noProof="0" dirty="0" smtClean="0"/>
              <a:t> </a:t>
            </a:r>
            <a:r>
              <a:rPr lang="de-DE" noProof="0" dirty="0" err="1" smtClean="0"/>
              <a:t>short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highlight</a:t>
            </a:r>
            <a:r>
              <a:rPr lang="de-DE" noProof="0" dirty="0" smtClean="0"/>
              <a:t>: Home // Paragraph// </a:t>
            </a:r>
            <a:r>
              <a:rPr lang="de-DE" noProof="0" dirty="0" err="1" smtClean="0"/>
              <a:t>Increase</a:t>
            </a:r>
            <a:r>
              <a:rPr lang="de-DE" noProof="0" dirty="0" smtClean="0"/>
              <a:t> List Level</a:t>
            </a:r>
          </a:p>
          <a:p>
            <a:pPr lvl="1"/>
            <a:r>
              <a:rPr lang="de-DE" noProof="0" dirty="0" smtClean="0"/>
              <a:t>Second </a:t>
            </a:r>
            <a:r>
              <a:rPr lang="de-DE" noProof="0" dirty="0" err="1" smtClean="0"/>
              <a:t>level</a:t>
            </a:r>
            <a:r>
              <a:rPr lang="de-DE" noProof="0" dirty="0" smtClean="0"/>
              <a:t> (</a:t>
            </a:r>
            <a:r>
              <a:rPr lang="de-DE" noProof="0" dirty="0" err="1" smtClean="0"/>
              <a:t>Conclusion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summary</a:t>
            </a:r>
            <a:r>
              <a:rPr lang="de-DE" noProof="0" dirty="0" smtClean="0"/>
              <a:t> </a:t>
            </a:r>
            <a:r>
              <a:rPr lang="de-DE" noProof="0" dirty="0" err="1" smtClean="0"/>
              <a:t>or</a:t>
            </a:r>
            <a:r>
              <a:rPr lang="de-DE" noProof="0" dirty="0" smtClean="0"/>
              <a:t> </a:t>
            </a:r>
            <a:r>
              <a:rPr lang="de-DE" noProof="0" dirty="0" err="1" smtClean="0"/>
              <a:t>short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highlight</a:t>
            </a:r>
            <a:r>
              <a:rPr lang="de-DE" noProof="0" dirty="0" smtClean="0"/>
              <a:t>)</a:t>
            </a:r>
          </a:p>
          <a:p>
            <a:pPr lvl="2"/>
            <a:r>
              <a:rPr lang="de-DE" noProof="0" dirty="0" smtClean="0"/>
              <a:t>Third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3"/>
            <a:r>
              <a:rPr lang="de-DE" noProof="0" dirty="0" err="1" smtClean="0"/>
              <a:t>Fourth</a:t>
            </a:r>
            <a:r>
              <a:rPr lang="de-DE" noProof="0" dirty="0" smtClean="0"/>
              <a:t>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4"/>
            <a:r>
              <a:rPr lang="de-DE" noProof="0" dirty="0" err="1" smtClean="0"/>
              <a:t>Fifth</a:t>
            </a:r>
            <a:r>
              <a:rPr lang="de-DE" noProof="0" dirty="0" smtClean="0"/>
              <a:t>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5"/>
            <a:r>
              <a:rPr lang="de-DE" noProof="0" dirty="0" err="1" smtClean="0"/>
              <a:t>Sixth</a:t>
            </a:r>
            <a:r>
              <a:rPr lang="de-DE" noProof="0" dirty="0" smtClean="0"/>
              <a:t>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6"/>
            <a:r>
              <a:rPr lang="de-DE" noProof="0" dirty="0" smtClean="0"/>
              <a:t>Sevens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7"/>
            <a:r>
              <a:rPr lang="de-DE" noProof="0" dirty="0" err="1" smtClean="0"/>
              <a:t>Eight</a:t>
            </a:r>
            <a:r>
              <a:rPr lang="de-DE" noProof="0" dirty="0" smtClean="0"/>
              <a:t>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8"/>
            <a:r>
              <a:rPr lang="de-DE" noProof="0" dirty="0" err="1" smtClean="0"/>
              <a:t>Ninth</a:t>
            </a:r>
            <a:r>
              <a:rPr lang="de-DE" noProof="0" dirty="0" smtClean="0"/>
              <a:t>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0237" y="1504950"/>
            <a:ext cx="10936286" cy="4984390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grpSp>
        <p:nvGrpSpPr>
          <p:cNvPr id="18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0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31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2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3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4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5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6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7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8249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  <p15:guide id="3" orient="horz" pos="95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 Inhalt/ Ü 1 Zei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de-DE" noProof="0" dirty="0" smtClean="0"/>
              <a:t>Headline in CorpoS (Textkörper) 35 pt.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9999" y="1233488"/>
            <a:ext cx="10936525" cy="525585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Text oder Inhalt einfügen in </a:t>
            </a:r>
            <a:r>
              <a:rPr lang="de-DE" noProof="0" dirty="0" smtClean="0"/>
              <a:t>CorpoS (Body) 24 pt. (Hervorhebungen in fett) </a:t>
            </a:r>
            <a:r>
              <a:rPr lang="de-DE" dirty="0" smtClean="0"/>
              <a:t>// für Zusammenfassung oder kurzes Highlight: Start // Absatz // Listenebene erhöhen</a:t>
            </a:r>
          </a:p>
          <a:p>
            <a:pPr lvl="1"/>
            <a:r>
              <a:rPr lang="de-DE" dirty="0" smtClean="0"/>
              <a:t>Zweite Ebene (Zusammenfassung oder kurzes Highlight)</a:t>
            </a:r>
          </a:p>
          <a:p>
            <a:pPr lvl="2"/>
            <a:r>
              <a:rPr lang="de-DE" dirty="0" smtClean="0"/>
              <a:t>Dritte Ebene </a:t>
            </a:r>
          </a:p>
          <a:p>
            <a:pPr lvl="3"/>
            <a:r>
              <a:rPr lang="de-DE" dirty="0" smtClean="0"/>
              <a:t>Vierte Ebene </a:t>
            </a:r>
          </a:p>
          <a:p>
            <a:pPr lvl="4"/>
            <a:r>
              <a:rPr lang="de-DE" dirty="0" smtClean="0"/>
              <a:t>Fünfte Ebene </a:t>
            </a:r>
          </a:p>
          <a:p>
            <a:pPr lvl="5"/>
            <a:r>
              <a:rPr lang="de-DE" dirty="0" smtClean="0"/>
              <a:t>Sechste Ebene </a:t>
            </a:r>
          </a:p>
          <a:p>
            <a:pPr lvl="6"/>
            <a:r>
              <a:rPr lang="de-DE" dirty="0" smtClean="0"/>
              <a:t>Siebte Ebene </a:t>
            </a:r>
          </a:p>
          <a:p>
            <a:pPr lvl="7"/>
            <a:r>
              <a:rPr lang="de-DE" dirty="0" smtClean="0"/>
              <a:t>Achte Ebene </a:t>
            </a:r>
          </a:p>
          <a:p>
            <a:pPr lvl="8"/>
            <a:r>
              <a:rPr lang="de-DE" dirty="0" smtClean="0"/>
              <a:t>Neunte Ebene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70429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777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 Bild/ Ü 1 Zei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30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31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2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3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4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5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6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7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de-DE" noProof="0" dirty="0" smtClean="0"/>
              <a:t>Headline in CorpoS (Textkörper) 35 pt.</a:t>
            </a:r>
            <a:endParaRPr lang="de-DE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0237" y="1233488"/>
            <a:ext cx="10936286" cy="5255852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21007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777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 Bürstung/ Bild 2-spalt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8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9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0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1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2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3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4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Buerstung O_M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2196799" cy="6491845"/>
          </a:xfrm>
          <a:prstGeom prst="rect">
            <a:avLst/>
          </a:prstGeom>
        </p:spPr>
      </p:pic>
      <p:sp>
        <p:nvSpPr>
          <p:cNvPr id="24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906401"/>
            <a:ext cx="5122863" cy="3581712"/>
          </a:xfrm>
          <a:custGeom>
            <a:avLst/>
            <a:gdLst>
              <a:gd name="connsiteX0" fmla="*/ 0 w 5122800"/>
              <a:gd name="connsiteY0" fmla="*/ 0 h 3581712"/>
              <a:gd name="connsiteX1" fmla="*/ 5122800 w 5122800"/>
              <a:gd name="connsiteY1" fmla="*/ 0 h 3581712"/>
              <a:gd name="connsiteX2" fmla="*/ 5122800 w 5122800"/>
              <a:gd name="connsiteY2" fmla="*/ 3581712 h 3581712"/>
              <a:gd name="connsiteX3" fmla="*/ 0 w 5122800"/>
              <a:gd name="connsiteY3" fmla="*/ 3581712 h 3581712"/>
              <a:gd name="connsiteX4" fmla="*/ 0 w 5122800"/>
              <a:gd name="connsiteY4" fmla="*/ 0 h 3581712"/>
              <a:gd name="connsiteX0" fmla="*/ 0 w 5122800"/>
              <a:gd name="connsiteY0" fmla="*/ 0 h 3581712"/>
              <a:gd name="connsiteX1" fmla="*/ 5122800 w 5122800"/>
              <a:gd name="connsiteY1" fmla="*/ 0 h 3581712"/>
              <a:gd name="connsiteX2" fmla="*/ 5122800 w 5122800"/>
              <a:gd name="connsiteY2" fmla="*/ 3581712 h 3581712"/>
              <a:gd name="connsiteX3" fmla="*/ 0 w 5122800"/>
              <a:gd name="connsiteY3" fmla="*/ 3581712 h 3581712"/>
              <a:gd name="connsiteX4" fmla="*/ 0 w 5122800"/>
              <a:gd name="connsiteY4" fmla="*/ 448780 h 3581712"/>
              <a:gd name="connsiteX5" fmla="*/ 0 w 5122800"/>
              <a:gd name="connsiteY5" fmla="*/ 0 h 3581712"/>
              <a:gd name="connsiteX0" fmla="*/ 0 w 5122800"/>
              <a:gd name="connsiteY0" fmla="*/ 448780 h 3581712"/>
              <a:gd name="connsiteX1" fmla="*/ 5122800 w 5122800"/>
              <a:gd name="connsiteY1" fmla="*/ 0 h 3581712"/>
              <a:gd name="connsiteX2" fmla="*/ 5122800 w 5122800"/>
              <a:gd name="connsiteY2" fmla="*/ 3581712 h 3581712"/>
              <a:gd name="connsiteX3" fmla="*/ 0 w 5122800"/>
              <a:gd name="connsiteY3" fmla="*/ 3581712 h 3581712"/>
              <a:gd name="connsiteX4" fmla="*/ 0 w 5122800"/>
              <a:gd name="connsiteY4" fmla="*/ 448780 h 358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2800" h="3581712">
                <a:moveTo>
                  <a:pt x="0" y="448780"/>
                </a:moveTo>
                <a:lnTo>
                  <a:pt x="5122800" y="0"/>
                </a:lnTo>
                <a:lnTo>
                  <a:pt x="5122800" y="3581712"/>
                </a:lnTo>
                <a:lnTo>
                  <a:pt x="0" y="3581712"/>
                </a:lnTo>
                <a:lnTo>
                  <a:pt x="0" y="44878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445" y="288925"/>
            <a:ext cx="10936354" cy="1025922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Bilder Folie, Headline </a:t>
            </a:r>
            <a:r>
              <a:rPr lang="de-DE" noProof="0" dirty="0" smtClean="0"/>
              <a:t>CorpoS </a:t>
            </a:r>
            <a:r>
              <a:rPr lang="de-DE" dirty="0" smtClean="0"/>
              <a:t>(Textkörper) 35 pt. </a:t>
            </a:r>
            <a:br>
              <a:rPr lang="de-DE" dirty="0" smtClean="0"/>
            </a:br>
            <a:r>
              <a:rPr lang="de-DE" dirty="0" smtClean="0"/>
              <a:t>in zwei oder mehr Zeilen</a:t>
            </a:r>
            <a:endParaRPr lang="de-DE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95888" y="2285097"/>
            <a:ext cx="7002461" cy="4203016"/>
          </a:xfrm>
          <a:custGeom>
            <a:avLst/>
            <a:gdLst>
              <a:gd name="connsiteX0" fmla="*/ 0 w 7003550"/>
              <a:gd name="connsiteY0" fmla="*/ 0 h 4203016"/>
              <a:gd name="connsiteX1" fmla="*/ 7003550 w 7003550"/>
              <a:gd name="connsiteY1" fmla="*/ 0 h 4203016"/>
              <a:gd name="connsiteX2" fmla="*/ 7003550 w 7003550"/>
              <a:gd name="connsiteY2" fmla="*/ 4203016 h 4203016"/>
              <a:gd name="connsiteX3" fmla="*/ 0 w 7003550"/>
              <a:gd name="connsiteY3" fmla="*/ 4203016 h 4203016"/>
              <a:gd name="connsiteX4" fmla="*/ 0 w 7003550"/>
              <a:gd name="connsiteY4" fmla="*/ 0 h 4203016"/>
              <a:gd name="connsiteX0" fmla="*/ 1294 w 7004844"/>
              <a:gd name="connsiteY0" fmla="*/ 0 h 4203016"/>
              <a:gd name="connsiteX1" fmla="*/ 7004844 w 7004844"/>
              <a:gd name="connsiteY1" fmla="*/ 0 h 4203016"/>
              <a:gd name="connsiteX2" fmla="*/ 7004844 w 7004844"/>
              <a:gd name="connsiteY2" fmla="*/ 4203016 h 4203016"/>
              <a:gd name="connsiteX3" fmla="*/ 1294 w 7004844"/>
              <a:gd name="connsiteY3" fmla="*/ 4203016 h 4203016"/>
              <a:gd name="connsiteX4" fmla="*/ 0 w 7004844"/>
              <a:gd name="connsiteY4" fmla="*/ 615266 h 4203016"/>
              <a:gd name="connsiteX5" fmla="*/ 1294 w 7004844"/>
              <a:gd name="connsiteY5" fmla="*/ 0 h 4203016"/>
              <a:gd name="connsiteX0" fmla="*/ 0 w 7004844"/>
              <a:gd name="connsiteY0" fmla="*/ 878655 h 4466405"/>
              <a:gd name="connsiteX1" fmla="*/ 7004844 w 7004844"/>
              <a:gd name="connsiteY1" fmla="*/ 263389 h 4466405"/>
              <a:gd name="connsiteX2" fmla="*/ 7004844 w 7004844"/>
              <a:gd name="connsiteY2" fmla="*/ 4466405 h 4466405"/>
              <a:gd name="connsiteX3" fmla="*/ 1294 w 7004844"/>
              <a:gd name="connsiteY3" fmla="*/ 4466405 h 4466405"/>
              <a:gd name="connsiteX4" fmla="*/ 0 w 7004844"/>
              <a:gd name="connsiteY4" fmla="*/ 878655 h 4466405"/>
              <a:gd name="connsiteX0" fmla="*/ 0 w 7004844"/>
              <a:gd name="connsiteY0" fmla="*/ 615266 h 4203016"/>
              <a:gd name="connsiteX1" fmla="*/ 7004844 w 7004844"/>
              <a:gd name="connsiteY1" fmla="*/ 0 h 4203016"/>
              <a:gd name="connsiteX2" fmla="*/ 7004844 w 7004844"/>
              <a:gd name="connsiteY2" fmla="*/ 4203016 h 4203016"/>
              <a:gd name="connsiteX3" fmla="*/ 1294 w 7004844"/>
              <a:gd name="connsiteY3" fmla="*/ 4203016 h 4203016"/>
              <a:gd name="connsiteX4" fmla="*/ 0 w 7004844"/>
              <a:gd name="connsiteY4" fmla="*/ 615266 h 420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844" h="4203016">
                <a:moveTo>
                  <a:pt x="0" y="615266"/>
                </a:moveTo>
                <a:lnTo>
                  <a:pt x="7004844" y="0"/>
                </a:lnTo>
                <a:lnTo>
                  <a:pt x="7004844" y="4203016"/>
                </a:lnTo>
                <a:lnTo>
                  <a:pt x="1294" y="4203016"/>
                </a:lnTo>
                <a:cubicBezTo>
                  <a:pt x="863" y="3007099"/>
                  <a:pt x="431" y="1811183"/>
                  <a:pt x="0" y="615266"/>
                </a:cubicBez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6312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  <p15:guide id="3" pos="3273" userDrawn="1">
          <p15:clr>
            <a:srgbClr val="FBAE40"/>
          </p15:clr>
        </p15:guide>
        <p15:guide id="5" pos="322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. Bürstung/ Bild 2-spalt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7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8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9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0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1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2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3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Buerstung O_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2196799" cy="6491845"/>
          </a:xfrm>
          <a:prstGeom prst="rect">
            <a:avLst/>
          </a:prstGeom>
        </p:spPr>
      </p:pic>
      <p:sp>
        <p:nvSpPr>
          <p:cNvPr id="23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689047"/>
            <a:ext cx="6062663" cy="4799065"/>
          </a:xfrm>
          <a:custGeom>
            <a:avLst/>
            <a:gdLst>
              <a:gd name="connsiteX0" fmla="*/ 0 w 6060500"/>
              <a:gd name="connsiteY0" fmla="*/ 0 h 4799065"/>
              <a:gd name="connsiteX1" fmla="*/ 6060500 w 6060500"/>
              <a:gd name="connsiteY1" fmla="*/ 0 h 4799065"/>
              <a:gd name="connsiteX2" fmla="*/ 6060500 w 6060500"/>
              <a:gd name="connsiteY2" fmla="*/ 4799065 h 4799065"/>
              <a:gd name="connsiteX3" fmla="*/ 0 w 6060500"/>
              <a:gd name="connsiteY3" fmla="*/ 4799065 h 4799065"/>
              <a:gd name="connsiteX4" fmla="*/ 0 w 6060500"/>
              <a:gd name="connsiteY4" fmla="*/ 0 h 4799065"/>
              <a:gd name="connsiteX0" fmla="*/ 2382 w 6062882"/>
              <a:gd name="connsiteY0" fmla="*/ 0 h 4799065"/>
              <a:gd name="connsiteX1" fmla="*/ 6062882 w 6062882"/>
              <a:gd name="connsiteY1" fmla="*/ 0 h 4799065"/>
              <a:gd name="connsiteX2" fmla="*/ 6062882 w 6062882"/>
              <a:gd name="connsiteY2" fmla="*/ 4799065 h 4799065"/>
              <a:gd name="connsiteX3" fmla="*/ 2382 w 6062882"/>
              <a:gd name="connsiteY3" fmla="*/ 4799065 h 4799065"/>
              <a:gd name="connsiteX4" fmla="*/ 0 w 6062882"/>
              <a:gd name="connsiteY4" fmla="*/ 532659 h 4799065"/>
              <a:gd name="connsiteX5" fmla="*/ 2382 w 6062882"/>
              <a:gd name="connsiteY5" fmla="*/ 0 h 4799065"/>
              <a:gd name="connsiteX0" fmla="*/ 0 w 6062882"/>
              <a:gd name="connsiteY0" fmla="*/ 532659 h 4799065"/>
              <a:gd name="connsiteX1" fmla="*/ 6062882 w 6062882"/>
              <a:gd name="connsiteY1" fmla="*/ 0 h 4799065"/>
              <a:gd name="connsiteX2" fmla="*/ 6062882 w 6062882"/>
              <a:gd name="connsiteY2" fmla="*/ 4799065 h 4799065"/>
              <a:gd name="connsiteX3" fmla="*/ 2382 w 6062882"/>
              <a:gd name="connsiteY3" fmla="*/ 4799065 h 4799065"/>
              <a:gd name="connsiteX4" fmla="*/ 0 w 6062882"/>
              <a:gd name="connsiteY4" fmla="*/ 532659 h 479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2882" h="4799065">
                <a:moveTo>
                  <a:pt x="0" y="532659"/>
                </a:moveTo>
                <a:lnTo>
                  <a:pt x="6062882" y="0"/>
                </a:lnTo>
                <a:lnTo>
                  <a:pt x="6062882" y="4799065"/>
                </a:lnTo>
                <a:lnTo>
                  <a:pt x="2382" y="4799065"/>
                </a:lnTo>
                <a:lnTo>
                  <a:pt x="0" y="532659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688" y="1149277"/>
            <a:ext cx="6060811" cy="5338836"/>
          </a:xfrm>
          <a:custGeom>
            <a:avLst/>
            <a:gdLst>
              <a:gd name="connsiteX0" fmla="*/ 0 w 6063460"/>
              <a:gd name="connsiteY0" fmla="*/ 0 h 5338836"/>
              <a:gd name="connsiteX1" fmla="*/ 6063460 w 6063460"/>
              <a:gd name="connsiteY1" fmla="*/ 0 h 5338836"/>
              <a:gd name="connsiteX2" fmla="*/ 6063460 w 6063460"/>
              <a:gd name="connsiteY2" fmla="*/ 5338836 h 5338836"/>
              <a:gd name="connsiteX3" fmla="*/ 0 w 6063460"/>
              <a:gd name="connsiteY3" fmla="*/ 5338836 h 5338836"/>
              <a:gd name="connsiteX4" fmla="*/ 0 w 6063460"/>
              <a:gd name="connsiteY4" fmla="*/ 0 h 5338836"/>
              <a:gd name="connsiteX0" fmla="*/ 790 w 6064250"/>
              <a:gd name="connsiteY0" fmla="*/ 0 h 5338836"/>
              <a:gd name="connsiteX1" fmla="*/ 6064250 w 6064250"/>
              <a:gd name="connsiteY1" fmla="*/ 0 h 5338836"/>
              <a:gd name="connsiteX2" fmla="*/ 6064250 w 6064250"/>
              <a:gd name="connsiteY2" fmla="*/ 5338836 h 5338836"/>
              <a:gd name="connsiteX3" fmla="*/ 790 w 6064250"/>
              <a:gd name="connsiteY3" fmla="*/ 5338836 h 5338836"/>
              <a:gd name="connsiteX4" fmla="*/ 0 w 6064250"/>
              <a:gd name="connsiteY4" fmla="*/ 531886 h 5338836"/>
              <a:gd name="connsiteX5" fmla="*/ 790 w 6064250"/>
              <a:gd name="connsiteY5" fmla="*/ 0 h 5338836"/>
              <a:gd name="connsiteX0" fmla="*/ 0 w 6064250"/>
              <a:gd name="connsiteY0" fmla="*/ 950596 h 5757546"/>
              <a:gd name="connsiteX1" fmla="*/ 6064250 w 6064250"/>
              <a:gd name="connsiteY1" fmla="*/ 418710 h 5757546"/>
              <a:gd name="connsiteX2" fmla="*/ 6064250 w 6064250"/>
              <a:gd name="connsiteY2" fmla="*/ 5757546 h 5757546"/>
              <a:gd name="connsiteX3" fmla="*/ 790 w 6064250"/>
              <a:gd name="connsiteY3" fmla="*/ 5757546 h 5757546"/>
              <a:gd name="connsiteX4" fmla="*/ 0 w 6064250"/>
              <a:gd name="connsiteY4" fmla="*/ 950596 h 5757546"/>
              <a:gd name="connsiteX0" fmla="*/ 0 w 6064250"/>
              <a:gd name="connsiteY0" fmla="*/ 531886 h 5338836"/>
              <a:gd name="connsiteX1" fmla="*/ 6064250 w 6064250"/>
              <a:gd name="connsiteY1" fmla="*/ 0 h 5338836"/>
              <a:gd name="connsiteX2" fmla="*/ 6064250 w 6064250"/>
              <a:gd name="connsiteY2" fmla="*/ 5338836 h 5338836"/>
              <a:gd name="connsiteX3" fmla="*/ 790 w 6064250"/>
              <a:gd name="connsiteY3" fmla="*/ 5338836 h 5338836"/>
              <a:gd name="connsiteX4" fmla="*/ 0 w 6064250"/>
              <a:gd name="connsiteY4" fmla="*/ 531886 h 53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4250" h="5338836">
                <a:moveTo>
                  <a:pt x="0" y="531886"/>
                </a:moveTo>
                <a:lnTo>
                  <a:pt x="6064250" y="0"/>
                </a:lnTo>
                <a:lnTo>
                  <a:pt x="6064250" y="5338836"/>
                </a:lnTo>
                <a:lnTo>
                  <a:pt x="790" y="5338836"/>
                </a:lnTo>
                <a:cubicBezTo>
                  <a:pt x="527" y="3736519"/>
                  <a:pt x="263" y="2134203"/>
                  <a:pt x="0" y="531886"/>
                </a:cubicBez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445" y="288925"/>
            <a:ext cx="10936716" cy="1116000"/>
          </a:xfrm>
          <a:custGeom>
            <a:avLst/>
            <a:gdLst>
              <a:gd name="connsiteX0" fmla="*/ 0 w 10936355"/>
              <a:gd name="connsiteY0" fmla="*/ 0 h 1116000"/>
              <a:gd name="connsiteX1" fmla="*/ 10936355 w 10936355"/>
              <a:gd name="connsiteY1" fmla="*/ 0 h 1116000"/>
              <a:gd name="connsiteX2" fmla="*/ 10936355 w 10936355"/>
              <a:gd name="connsiteY2" fmla="*/ 1116000 h 1116000"/>
              <a:gd name="connsiteX3" fmla="*/ 0 w 10936355"/>
              <a:gd name="connsiteY3" fmla="*/ 1116000 h 1116000"/>
              <a:gd name="connsiteX4" fmla="*/ 0 w 10936355"/>
              <a:gd name="connsiteY4" fmla="*/ 0 h 1116000"/>
              <a:gd name="connsiteX0" fmla="*/ 0 w 10936355"/>
              <a:gd name="connsiteY0" fmla="*/ 0 h 1116000"/>
              <a:gd name="connsiteX1" fmla="*/ 10936355 w 10936355"/>
              <a:gd name="connsiteY1" fmla="*/ 0 h 1116000"/>
              <a:gd name="connsiteX2" fmla="*/ 10936355 w 10936355"/>
              <a:gd name="connsiteY2" fmla="*/ 1116000 h 1116000"/>
              <a:gd name="connsiteX3" fmla="*/ 5793216 w 10936355"/>
              <a:gd name="connsiteY3" fmla="*/ 1113155 h 1116000"/>
              <a:gd name="connsiteX4" fmla="*/ 0 w 10936355"/>
              <a:gd name="connsiteY4" fmla="*/ 1116000 h 1116000"/>
              <a:gd name="connsiteX5" fmla="*/ 0 w 10936355"/>
              <a:gd name="connsiteY5" fmla="*/ 0 h 1116000"/>
              <a:gd name="connsiteX0" fmla="*/ 0 w 10936716"/>
              <a:gd name="connsiteY0" fmla="*/ 0 h 1116000"/>
              <a:gd name="connsiteX1" fmla="*/ 10936355 w 10936716"/>
              <a:gd name="connsiteY1" fmla="*/ 0 h 1116000"/>
              <a:gd name="connsiteX2" fmla="*/ 10936716 w 10936716"/>
              <a:gd name="connsiteY2" fmla="*/ 678815 h 1116000"/>
              <a:gd name="connsiteX3" fmla="*/ 10936355 w 10936716"/>
              <a:gd name="connsiteY3" fmla="*/ 1116000 h 1116000"/>
              <a:gd name="connsiteX4" fmla="*/ 5793216 w 10936716"/>
              <a:gd name="connsiteY4" fmla="*/ 1113155 h 1116000"/>
              <a:gd name="connsiteX5" fmla="*/ 0 w 10936716"/>
              <a:gd name="connsiteY5" fmla="*/ 1116000 h 1116000"/>
              <a:gd name="connsiteX6" fmla="*/ 0 w 10936716"/>
              <a:gd name="connsiteY6" fmla="*/ 0 h 1116000"/>
              <a:gd name="connsiteX0" fmla="*/ 0 w 10936716"/>
              <a:gd name="connsiteY0" fmla="*/ 0 h 1116000"/>
              <a:gd name="connsiteX1" fmla="*/ 10936355 w 10936716"/>
              <a:gd name="connsiteY1" fmla="*/ 0 h 1116000"/>
              <a:gd name="connsiteX2" fmla="*/ 10936716 w 10936716"/>
              <a:gd name="connsiteY2" fmla="*/ 678815 h 1116000"/>
              <a:gd name="connsiteX3" fmla="*/ 5793216 w 10936716"/>
              <a:gd name="connsiteY3" fmla="*/ 1113155 h 1116000"/>
              <a:gd name="connsiteX4" fmla="*/ 0 w 10936716"/>
              <a:gd name="connsiteY4" fmla="*/ 1116000 h 1116000"/>
              <a:gd name="connsiteX5" fmla="*/ 0 w 10936716"/>
              <a:gd name="connsiteY5" fmla="*/ 0 h 1116000"/>
              <a:gd name="connsiteX0" fmla="*/ 0 w 10936716"/>
              <a:gd name="connsiteY0" fmla="*/ 0 h 1116000"/>
              <a:gd name="connsiteX1" fmla="*/ 10936355 w 10936716"/>
              <a:gd name="connsiteY1" fmla="*/ 0 h 1116000"/>
              <a:gd name="connsiteX2" fmla="*/ 10936716 w 10936716"/>
              <a:gd name="connsiteY2" fmla="*/ 678815 h 1116000"/>
              <a:gd name="connsiteX3" fmla="*/ 5793216 w 10936716"/>
              <a:gd name="connsiteY3" fmla="*/ 1113155 h 1116000"/>
              <a:gd name="connsiteX4" fmla="*/ 0 w 10936716"/>
              <a:gd name="connsiteY4" fmla="*/ 1116000 h 1116000"/>
              <a:gd name="connsiteX5" fmla="*/ 0 w 10936716"/>
              <a:gd name="connsiteY5" fmla="*/ 0 h 11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716" h="1116000">
                <a:moveTo>
                  <a:pt x="0" y="0"/>
                </a:moveTo>
                <a:lnTo>
                  <a:pt x="10936355" y="0"/>
                </a:lnTo>
                <a:cubicBezTo>
                  <a:pt x="10936475" y="226272"/>
                  <a:pt x="10936596" y="452543"/>
                  <a:pt x="10936716" y="678815"/>
                </a:cubicBezTo>
                <a:lnTo>
                  <a:pt x="5793216" y="1113155"/>
                </a:lnTo>
                <a:lnTo>
                  <a:pt x="0" y="1116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Bilder Folie, Headline CorpoS (Textkörper) 35 pt. </a:t>
            </a:r>
            <a:br>
              <a:rPr lang="de-DE" dirty="0" smtClean="0"/>
            </a:br>
            <a:r>
              <a:rPr lang="de-DE" dirty="0" smtClean="0"/>
              <a:t>in zwei Zeilen</a:t>
            </a:r>
          </a:p>
        </p:txBody>
      </p:sp>
    </p:spTree>
    <p:extLst>
      <p:ext uri="{BB962C8B-B14F-4D97-AF65-F5344CB8AC3E}">
        <p14:creationId xmlns:p14="http://schemas.microsoft.com/office/powerpoint/2010/main" val="134707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orient="horz" pos="182" userDrawn="1">
          <p15:clr>
            <a:srgbClr val="FBAE40"/>
          </p15:clr>
        </p15:guide>
        <p15:guide id="3" pos="3819" userDrawn="1">
          <p15:clr>
            <a:srgbClr val="FBAE40"/>
          </p15:clr>
        </p15:guide>
        <p15:guide id="4" pos="386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 Bürstung/ Bild 2-spalt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7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8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9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0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1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2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3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Buerstung U_S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"/>
          <a:stretch/>
        </p:blipFill>
        <p:spPr bwMode="white">
          <a:xfrm>
            <a:off x="0" y="0"/>
            <a:ext cx="12196800" cy="6489340"/>
          </a:xfrm>
          <a:prstGeom prst="rect">
            <a:avLst/>
          </a:prstGeom>
        </p:spPr>
      </p:pic>
      <p:sp>
        <p:nvSpPr>
          <p:cNvPr id="23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617532" y="1"/>
            <a:ext cx="5579268" cy="5067299"/>
          </a:xfrm>
          <a:custGeom>
            <a:avLst/>
            <a:gdLst>
              <a:gd name="connsiteX0" fmla="*/ 0 w 5579268"/>
              <a:gd name="connsiteY0" fmla="*/ 0 h 5067299"/>
              <a:gd name="connsiteX1" fmla="*/ 5579268 w 5579268"/>
              <a:gd name="connsiteY1" fmla="*/ 0 h 5067299"/>
              <a:gd name="connsiteX2" fmla="*/ 5579268 w 5579268"/>
              <a:gd name="connsiteY2" fmla="*/ 5067299 h 5067299"/>
              <a:gd name="connsiteX3" fmla="*/ 0 w 5579268"/>
              <a:gd name="connsiteY3" fmla="*/ 5067299 h 5067299"/>
              <a:gd name="connsiteX4" fmla="*/ 0 w 5579268"/>
              <a:gd name="connsiteY4" fmla="*/ 0 h 5067299"/>
              <a:gd name="connsiteX0" fmla="*/ 0 w 5579268"/>
              <a:gd name="connsiteY0" fmla="*/ 0 h 5067299"/>
              <a:gd name="connsiteX1" fmla="*/ 5579268 w 5579268"/>
              <a:gd name="connsiteY1" fmla="*/ 0 h 5067299"/>
              <a:gd name="connsiteX2" fmla="*/ 5579231 w 5579268"/>
              <a:gd name="connsiteY2" fmla="*/ 4581524 h 5067299"/>
              <a:gd name="connsiteX3" fmla="*/ 5579268 w 5579268"/>
              <a:gd name="connsiteY3" fmla="*/ 5067299 h 5067299"/>
              <a:gd name="connsiteX4" fmla="*/ 0 w 5579268"/>
              <a:gd name="connsiteY4" fmla="*/ 5067299 h 5067299"/>
              <a:gd name="connsiteX5" fmla="*/ 0 w 5579268"/>
              <a:gd name="connsiteY5" fmla="*/ 0 h 5067299"/>
              <a:gd name="connsiteX0" fmla="*/ 0 w 5579268"/>
              <a:gd name="connsiteY0" fmla="*/ 0 h 5471929"/>
              <a:gd name="connsiteX1" fmla="*/ 5579268 w 5579268"/>
              <a:gd name="connsiteY1" fmla="*/ 0 h 5471929"/>
              <a:gd name="connsiteX2" fmla="*/ 5579231 w 5579268"/>
              <a:gd name="connsiteY2" fmla="*/ 4581524 h 5471929"/>
              <a:gd name="connsiteX3" fmla="*/ 0 w 5579268"/>
              <a:gd name="connsiteY3" fmla="*/ 5067299 h 5471929"/>
              <a:gd name="connsiteX4" fmla="*/ 0 w 5579268"/>
              <a:gd name="connsiteY4" fmla="*/ 0 h 5471929"/>
              <a:gd name="connsiteX0" fmla="*/ 0 w 5579268"/>
              <a:gd name="connsiteY0" fmla="*/ 0 h 5067299"/>
              <a:gd name="connsiteX1" fmla="*/ 5579268 w 5579268"/>
              <a:gd name="connsiteY1" fmla="*/ 0 h 5067299"/>
              <a:gd name="connsiteX2" fmla="*/ 5579231 w 5579268"/>
              <a:gd name="connsiteY2" fmla="*/ 4581524 h 5067299"/>
              <a:gd name="connsiteX3" fmla="*/ 0 w 5579268"/>
              <a:gd name="connsiteY3" fmla="*/ 5067299 h 5067299"/>
              <a:gd name="connsiteX4" fmla="*/ 0 w 5579268"/>
              <a:gd name="connsiteY4" fmla="*/ 0 h 506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9268" h="5067299">
                <a:moveTo>
                  <a:pt x="0" y="0"/>
                </a:moveTo>
                <a:lnTo>
                  <a:pt x="5579268" y="0"/>
                </a:lnTo>
                <a:cubicBezTo>
                  <a:pt x="5579256" y="1527175"/>
                  <a:pt x="5579243" y="3054349"/>
                  <a:pt x="5579231" y="4581524"/>
                </a:cubicBezTo>
                <a:lnTo>
                  <a:pt x="0" y="5067299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"/>
            <a:ext cx="6550041" cy="5652406"/>
          </a:xfrm>
          <a:custGeom>
            <a:avLst/>
            <a:gdLst>
              <a:gd name="connsiteX0" fmla="*/ 0 w 6550041"/>
              <a:gd name="connsiteY0" fmla="*/ 0 h 5652406"/>
              <a:gd name="connsiteX1" fmla="*/ 6550041 w 6550041"/>
              <a:gd name="connsiteY1" fmla="*/ 0 h 5652406"/>
              <a:gd name="connsiteX2" fmla="*/ 6550041 w 6550041"/>
              <a:gd name="connsiteY2" fmla="*/ 5652406 h 5652406"/>
              <a:gd name="connsiteX3" fmla="*/ 0 w 6550041"/>
              <a:gd name="connsiteY3" fmla="*/ 5652406 h 5652406"/>
              <a:gd name="connsiteX4" fmla="*/ 0 w 6550041"/>
              <a:gd name="connsiteY4" fmla="*/ 0 h 5652406"/>
              <a:gd name="connsiteX0" fmla="*/ 0 w 6550041"/>
              <a:gd name="connsiteY0" fmla="*/ 0 h 5652406"/>
              <a:gd name="connsiteX1" fmla="*/ 6550041 w 6550041"/>
              <a:gd name="connsiteY1" fmla="*/ 0 h 5652406"/>
              <a:gd name="connsiteX2" fmla="*/ 6548438 w 6550041"/>
              <a:gd name="connsiteY2" fmla="*/ 5074443 h 5652406"/>
              <a:gd name="connsiteX3" fmla="*/ 6550041 w 6550041"/>
              <a:gd name="connsiteY3" fmla="*/ 5652406 h 5652406"/>
              <a:gd name="connsiteX4" fmla="*/ 0 w 6550041"/>
              <a:gd name="connsiteY4" fmla="*/ 5652406 h 5652406"/>
              <a:gd name="connsiteX5" fmla="*/ 0 w 6550041"/>
              <a:gd name="connsiteY5" fmla="*/ 0 h 5652406"/>
              <a:gd name="connsiteX0" fmla="*/ 0 w 6550041"/>
              <a:gd name="connsiteY0" fmla="*/ 0 h 6090174"/>
              <a:gd name="connsiteX1" fmla="*/ 6550041 w 6550041"/>
              <a:gd name="connsiteY1" fmla="*/ 0 h 6090174"/>
              <a:gd name="connsiteX2" fmla="*/ 6548438 w 6550041"/>
              <a:gd name="connsiteY2" fmla="*/ 5074443 h 6090174"/>
              <a:gd name="connsiteX3" fmla="*/ 0 w 6550041"/>
              <a:gd name="connsiteY3" fmla="*/ 5652406 h 6090174"/>
              <a:gd name="connsiteX4" fmla="*/ 0 w 6550041"/>
              <a:gd name="connsiteY4" fmla="*/ 0 h 6090174"/>
              <a:gd name="connsiteX0" fmla="*/ 0 w 6550041"/>
              <a:gd name="connsiteY0" fmla="*/ 0 h 5652406"/>
              <a:gd name="connsiteX1" fmla="*/ 6550041 w 6550041"/>
              <a:gd name="connsiteY1" fmla="*/ 0 h 5652406"/>
              <a:gd name="connsiteX2" fmla="*/ 6548438 w 6550041"/>
              <a:gd name="connsiteY2" fmla="*/ 5074443 h 5652406"/>
              <a:gd name="connsiteX3" fmla="*/ 0 w 6550041"/>
              <a:gd name="connsiteY3" fmla="*/ 5652406 h 5652406"/>
              <a:gd name="connsiteX4" fmla="*/ 0 w 6550041"/>
              <a:gd name="connsiteY4" fmla="*/ 0 h 565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0041" h="5652406">
                <a:moveTo>
                  <a:pt x="0" y="0"/>
                </a:moveTo>
                <a:lnTo>
                  <a:pt x="6550041" y="0"/>
                </a:lnTo>
                <a:cubicBezTo>
                  <a:pt x="6549507" y="1691481"/>
                  <a:pt x="6548972" y="3382962"/>
                  <a:pt x="6548438" y="5074443"/>
                </a:cubicBezTo>
                <a:lnTo>
                  <a:pt x="0" y="5652406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392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25" userDrawn="1">
          <p15:clr>
            <a:srgbClr val="FBAE40"/>
          </p15:clr>
        </p15:guide>
        <p15:guide id="2" pos="417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. Bürstung/ Bild 2-spalt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9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30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1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2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3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4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5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6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Buerstung U_M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"/>
          <a:stretch/>
        </p:blipFill>
        <p:spPr bwMode="white">
          <a:xfrm>
            <a:off x="0" y="0"/>
            <a:ext cx="12196800" cy="6489340"/>
          </a:xfrm>
          <a:prstGeom prst="rect">
            <a:avLst/>
          </a:prstGeom>
        </p:spPr>
      </p:pic>
      <p:sp>
        <p:nvSpPr>
          <p:cNvPr id="26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"/>
            <a:ext cx="4946650" cy="4531518"/>
          </a:xfrm>
          <a:custGeom>
            <a:avLst/>
            <a:gdLst>
              <a:gd name="connsiteX0" fmla="*/ 0 w 4946650"/>
              <a:gd name="connsiteY0" fmla="*/ 0 h 4531518"/>
              <a:gd name="connsiteX1" fmla="*/ 4946650 w 4946650"/>
              <a:gd name="connsiteY1" fmla="*/ 0 h 4531518"/>
              <a:gd name="connsiteX2" fmla="*/ 4946650 w 4946650"/>
              <a:gd name="connsiteY2" fmla="*/ 4531518 h 4531518"/>
              <a:gd name="connsiteX3" fmla="*/ 0 w 4946650"/>
              <a:gd name="connsiteY3" fmla="*/ 4531518 h 4531518"/>
              <a:gd name="connsiteX4" fmla="*/ 0 w 4946650"/>
              <a:gd name="connsiteY4" fmla="*/ 0 h 4531518"/>
              <a:gd name="connsiteX0" fmla="*/ 0 w 4946650"/>
              <a:gd name="connsiteY0" fmla="*/ 0 h 4531518"/>
              <a:gd name="connsiteX1" fmla="*/ 4946650 w 4946650"/>
              <a:gd name="connsiteY1" fmla="*/ 0 h 4531518"/>
              <a:gd name="connsiteX2" fmla="*/ 4945856 w 4946650"/>
              <a:gd name="connsiteY2" fmla="*/ 4093368 h 4531518"/>
              <a:gd name="connsiteX3" fmla="*/ 4946650 w 4946650"/>
              <a:gd name="connsiteY3" fmla="*/ 4531518 h 4531518"/>
              <a:gd name="connsiteX4" fmla="*/ 0 w 4946650"/>
              <a:gd name="connsiteY4" fmla="*/ 4531518 h 4531518"/>
              <a:gd name="connsiteX5" fmla="*/ 0 w 4946650"/>
              <a:gd name="connsiteY5" fmla="*/ 0 h 4531518"/>
              <a:gd name="connsiteX0" fmla="*/ 0 w 4946650"/>
              <a:gd name="connsiteY0" fmla="*/ 0 h 4891941"/>
              <a:gd name="connsiteX1" fmla="*/ 4946650 w 4946650"/>
              <a:gd name="connsiteY1" fmla="*/ 0 h 4891941"/>
              <a:gd name="connsiteX2" fmla="*/ 4945856 w 4946650"/>
              <a:gd name="connsiteY2" fmla="*/ 4093368 h 4891941"/>
              <a:gd name="connsiteX3" fmla="*/ 0 w 4946650"/>
              <a:gd name="connsiteY3" fmla="*/ 4531518 h 4891941"/>
              <a:gd name="connsiteX4" fmla="*/ 0 w 4946650"/>
              <a:gd name="connsiteY4" fmla="*/ 0 h 4891941"/>
              <a:gd name="connsiteX0" fmla="*/ 0 w 4946650"/>
              <a:gd name="connsiteY0" fmla="*/ 0 h 4531518"/>
              <a:gd name="connsiteX1" fmla="*/ 4946650 w 4946650"/>
              <a:gd name="connsiteY1" fmla="*/ 0 h 4531518"/>
              <a:gd name="connsiteX2" fmla="*/ 4945856 w 4946650"/>
              <a:gd name="connsiteY2" fmla="*/ 4093368 h 4531518"/>
              <a:gd name="connsiteX3" fmla="*/ 0 w 4946650"/>
              <a:gd name="connsiteY3" fmla="*/ 4531518 h 4531518"/>
              <a:gd name="connsiteX4" fmla="*/ 0 w 4946650"/>
              <a:gd name="connsiteY4" fmla="*/ 0 h 4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6650" h="4531518">
                <a:moveTo>
                  <a:pt x="0" y="0"/>
                </a:moveTo>
                <a:lnTo>
                  <a:pt x="4946650" y="0"/>
                </a:lnTo>
                <a:cubicBezTo>
                  <a:pt x="4946385" y="1364456"/>
                  <a:pt x="4946121" y="2728912"/>
                  <a:pt x="4945856" y="4093368"/>
                </a:cubicBezTo>
                <a:lnTo>
                  <a:pt x="0" y="4531518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019676" y="0"/>
            <a:ext cx="7179468" cy="4086000"/>
          </a:xfrm>
          <a:custGeom>
            <a:avLst/>
            <a:gdLst>
              <a:gd name="connsiteX0" fmla="*/ 0 w 7178674"/>
              <a:gd name="connsiteY0" fmla="*/ 0 h 4086000"/>
              <a:gd name="connsiteX1" fmla="*/ 7178674 w 7178674"/>
              <a:gd name="connsiteY1" fmla="*/ 0 h 4086000"/>
              <a:gd name="connsiteX2" fmla="*/ 7178674 w 7178674"/>
              <a:gd name="connsiteY2" fmla="*/ 4086000 h 4086000"/>
              <a:gd name="connsiteX3" fmla="*/ 0 w 7178674"/>
              <a:gd name="connsiteY3" fmla="*/ 4086000 h 4086000"/>
              <a:gd name="connsiteX4" fmla="*/ 0 w 7178674"/>
              <a:gd name="connsiteY4" fmla="*/ 0 h 4086000"/>
              <a:gd name="connsiteX0" fmla="*/ 0 w 7179468"/>
              <a:gd name="connsiteY0" fmla="*/ 0 h 4086000"/>
              <a:gd name="connsiteX1" fmla="*/ 7178674 w 7179468"/>
              <a:gd name="connsiteY1" fmla="*/ 0 h 4086000"/>
              <a:gd name="connsiteX2" fmla="*/ 7179468 w 7179468"/>
              <a:gd name="connsiteY2" fmla="*/ 3455194 h 4086000"/>
              <a:gd name="connsiteX3" fmla="*/ 7178674 w 7179468"/>
              <a:gd name="connsiteY3" fmla="*/ 4086000 h 4086000"/>
              <a:gd name="connsiteX4" fmla="*/ 0 w 7179468"/>
              <a:gd name="connsiteY4" fmla="*/ 4086000 h 4086000"/>
              <a:gd name="connsiteX5" fmla="*/ 0 w 7179468"/>
              <a:gd name="connsiteY5" fmla="*/ 0 h 4086000"/>
              <a:gd name="connsiteX0" fmla="*/ 0 w 7179468"/>
              <a:gd name="connsiteY0" fmla="*/ 0 h 4332411"/>
              <a:gd name="connsiteX1" fmla="*/ 7178674 w 7179468"/>
              <a:gd name="connsiteY1" fmla="*/ 0 h 4332411"/>
              <a:gd name="connsiteX2" fmla="*/ 7179468 w 7179468"/>
              <a:gd name="connsiteY2" fmla="*/ 3455194 h 4332411"/>
              <a:gd name="connsiteX3" fmla="*/ 0 w 7179468"/>
              <a:gd name="connsiteY3" fmla="*/ 4086000 h 4332411"/>
              <a:gd name="connsiteX4" fmla="*/ 0 w 7179468"/>
              <a:gd name="connsiteY4" fmla="*/ 0 h 4332411"/>
              <a:gd name="connsiteX0" fmla="*/ 0 w 7179468"/>
              <a:gd name="connsiteY0" fmla="*/ 0 h 4086000"/>
              <a:gd name="connsiteX1" fmla="*/ 7178674 w 7179468"/>
              <a:gd name="connsiteY1" fmla="*/ 0 h 4086000"/>
              <a:gd name="connsiteX2" fmla="*/ 7179468 w 7179468"/>
              <a:gd name="connsiteY2" fmla="*/ 3455194 h 4086000"/>
              <a:gd name="connsiteX3" fmla="*/ 0 w 7179468"/>
              <a:gd name="connsiteY3" fmla="*/ 4086000 h 4086000"/>
              <a:gd name="connsiteX4" fmla="*/ 0 w 7179468"/>
              <a:gd name="connsiteY4" fmla="*/ 0 h 40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9468" h="4086000">
                <a:moveTo>
                  <a:pt x="0" y="0"/>
                </a:moveTo>
                <a:lnTo>
                  <a:pt x="7178674" y="0"/>
                </a:lnTo>
                <a:cubicBezTo>
                  <a:pt x="7178939" y="1151731"/>
                  <a:pt x="7179203" y="2303463"/>
                  <a:pt x="7179468" y="3455194"/>
                </a:cubicBezTo>
                <a:lnTo>
                  <a:pt x="0" y="4086000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0444" y="4746625"/>
            <a:ext cx="10936081" cy="163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oder Inhalt einfügen in </a:t>
            </a:r>
            <a:r>
              <a:rPr lang="de-DE" noProof="0" dirty="0" smtClean="0"/>
              <a:t>CorpoS (Body) 24 pt. (Hervorhebungen in fett) </a:t>
            </a:r>
            <a:r>
              <a:rPr lang="de-DE" dirty="0" smtClean="0"/>
              <a:t>// für Zusammenfassung oder kurzes Highlight: Start // Absatz // Listenebene erhöhen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415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16" userDrawn="1">
          <p15:clr>
            <a:srgbClr val="FBAE40"/>
          </p15:clr>
        </p15:guide>
        <p15:guide id="2" pos="3162" userDrawn="1">
          <p15:clr>
            <a:srgbClr val="FBAE40"/>
          </p15:clr>
        </p15:guide>
        <p15:guide id="3" orient="horz" pos="2990" userDrawn="1">
          <p15:clr>
            <a:srgbClr val="FBAE40"/>
          </p15:clr>
        </p15:guide>
        <p15:guide id="4" orient="horz" pos="40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 Bürstung/ Bild 3-spalt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7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8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9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0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1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2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3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4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5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Buerstung U_L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"/>
          <a:stretch/>
        </p:blipFill>
        <p:spPr bwMode="white">
          <a:xfrm>
            <a:off x="0" y="0"/>
            <a:ext cx="12196800" cy="6489340"/>
          </a:xfrm>
          <a:prstGeom prst="rect">
            <a:avLst/>
          </a:prstGeom>
        </p:spPr>
      </p:pic>
      <p:sp>
        <p:nvSpPr>
          <p:cNvPr id="25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4600575" cy="3374231"/>
          </a:xfrm>
          <a:custGeom>
            <a:avLst/>
            <a:gdLst>
              <a:gd name="connsiteX0" fmla="*/ 0 w 4600575"/>
              <a:gd name="connsiteY0" fmla="*/ 0 h 3374231"/>
              <a:gd name="connsiteX1" fmla="*/ 4600575 w 4600575"/>
              <a:gd name="connsiteY1" fmla="*/ 0 h 3374231"/>
              <a:gd name="connsiteX2" fmla="*/ 4600575 w 4600575"/>
              <a:gd name="connsiteY2" fmla="*/ 3374231 h 3374231"/>
              <a:gd name="connsiteX3" fmla="*/ 0 w 4600575"/>
              <a:gd name="connsiteY3" fmla="*/ 3374231 h 3374231"/>
              <a:gd name="connsiteX4" fmla="*/ 0 w 4600575"/>
              <a:gd name="connsiteY4" fmla="*/ 0 h 3374231"/>
              <a:gd name="connsiteX0" fmla="*/ 0 w 4600575"/>
              <a:gd name="connsiteY0" fmla="*/ 0 h 3374231"/>
              <a:gd name="connsiteX1" fmla="*/ 4600575 w 4600575"/>
              <a:gd name="connsiteY1" fmla="*/ 0 h 3374231"/>
              <a:gd name="connsiteX2" fmla="*/ 4598194 w 4600575"/>
              <a:gd name="connsiteY2" fmla="*/ 2967039 h 3374231"/>
              <a:gd name="connsiteX3" fmla="*/ 4600575 w 4600575"/>
              <a:gd name="connsiteY3" fmla="*/ 3374231 h 3374231"/>
              <a:gd name="connsiteX4" fmla="*/ 0 w 4600575"/>
              <a:gd name="connsiteY4" fmla="*/ 3374231 h 3374231"/>
              <a:gd name="connsiteX5" fmla="*/ 0 w 4600575"/>
              <a:gd name="connsiteY5" fmla="*/ 0 h 3374231"/>
              <a:gd name="connsiteX0" fmla="*/ 0 w 4600575"/>
              <a:gd name="connsiteY0" fmla="*/ 0 h 3613464"/>
              <a:gd name="connsiteX1" fmla="*/ 4600575 w 4600575"/>
              <a:gd name="connsiteY1" fmla="*/ 0 h 3613464"/>
              <a:gd name="connsiteX2" fmla="*/ 4598194 w 4600575"/>
              <a:gd name="connsiteY2" fmla="*/ 2967039 h 3613464"/>
              <a:gd name="connsiteX3" fmla="*/ 0 w 4600575"/>
              <a:gd name="connsiteY3" fmla="*/ 3374231 h 3613464"/>
              <a:gd name="connsiteX4" fmla="*/ 0 w 4600575"/>
              <a:gd name="connsiteY4" fmla="*/ 0 h 3613464"/>
              <a:gd name="connsiteX0" fmla="*/ 0 w 4600575"/>
              <a:gd name="connsiteY0" fmla="*/ 0 h 3374231"/>
              <a:gd name="connsiteX1" fmla="*/ 4600575 w 4600575"/>
              <a:gd name="connsiteY1" fmla="*/ 0 h 3374231"/>
              <a:gd name="connsiteX2" fmla="*/ 4598194 w 4600575"/>
              <a:gd name="connsiteY2" fmla="*/ 2967039 h 3374231"/>
              <a:gd name="connsiteX3" fmla="*/ 0 w 4600575"/>
              <a:gd name="connsiteY3" fmla="*/ 3374231 h 3374231"/>
              <a:gd name="connsiteX4" fmla="*/ 0 w 4600575"/>
              <a:gd name="connsiteY4" fmla="*/ 0 h 337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0575" h="3374231">
                <a:moveTo>
                  <a:pt x="0" y="0"/>
                </a:moveTo>
                <a:lnTo>
                  <a:pt x="4600575" y="0"/>
                </a:lnTo>
                <a:cubicBezTo>
                  <a:pt x="4599781" y="989013"/>
                  <a:pt x="4598988" y="1978026"/>
                  <a:pt x="4598194" y="2967039"/>
                </a:cubicBezTo>
                <a:lnTo>
                  <a:pt x="0" y="3374231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672014" y="-1"/>
            <a:ext cx="3309936" cy="2962275"/>
          </a:xfrm>
          <a:custGeom>
            <a:avLst/>
            <a:gdLst>
              <a:gd name="connsiteX0" fmla="*/ 0 w 3309936"/>
              <a:gd name="connsiteY0" fmla="*/ 0 h 2962275"/>
              <a:gd name="connsiteX1" fmla="*/ 3309936 w 3309936"/>
              <a:gd name="connsiteY1" fmla="*/ 0 h 2962275"/>
              <a:gd name="connsiteX2" fmla="*/ 3309936 w 3309936"/>
              <a:gd name="connsiteY2" fmla="*/ 2962275 h 2962275"/>
              <a:gd name="connsiteX3" fmla="*/ 0 w 3309936"/>
              <a:gd name="connsiteY3" fmla="*/ 2962275 h 2962275"/>
              <a:gd name="connsiteX4" fmla="*/ 0 w 3309936"/>
              <a:gd name="connsiteY4" fmla="*/ 0 h 2962275"/>
              <a:gd name="connsiteX0" fmla="*/ 0 w 3309936"/>
              <a:gd name="connsiteY0" fmla="*/ 0 h 2962275"/>
              <a:gd name="connsiteX1" fmla="*/ 3309936 w 3309936"/>
              <a:gd name="connsiteY1" fmla="*/ 0 h 2962275"/>
              <a:gd name="connsiteX2" fmla="*/ 3307555 w 3309936"/>
              <a:gd name="connsiteY2" fmla="*/ 2669382 h 2962275"/>
              <a:gd name="connsiteX3" fmla="*/ 3309936 w 3309936"/>
              <a:gd name="connsiteY3" fmla="*/ 2962275 h 2962275"/>
              <a:gd name="connsiteX4" fmla="*/ 0 w 3309936"/>
              <a:gd name="connsiteY4" fmla="*/ 2962275 h 2962275"/>
              <a:gd name="connsiteX5" fmla="*/ 0 w 3309936"/>
              <a:gd name="connsiteY5" fmla="*/ 0 h 2962275"/>
              <a:gd name="connsiteX0" fmla="*/ 0 w 3309936"/>
              <a:gd name="connsiteY0" fmla="*/ 0 h 3195435"/>
              <a:gd name="connsiteX1" fmla="*/ 3309936 w 3309936"/>
              <a:gd name="connsiteY1" fmla="*/ 0 h 3195435"/>
              <a:gd name="connsiteX2" fmla="*/ 3307555 w 3309936"/>
              <a:gd name="connsiteY2" fmla="*/ 2669382 h 3195435"/>
              <a:gd name="connsiteX3" fmla="*/ 0 w 3309936"/>
              <a:gd name="connsiteY3" fmla="*/ 2962275 h 3195435"/>
              <a:gd name="connsiteX4" fmla="*/ 0 w 3309936"/>
              <a:gd name="connsiteY4" fmla="*/ 0 h 3195435"/>
              <a:gd name="connsiteX0" fmla="*/ 0 w 3309936"/>
              <a:gd name="connsiteY0" fmla="*/ 0 h 2962275"/>
              <a:gd name="connsiteX1" fmla="*/ 3309936 w 3309936"/>
              <a:gd name="connsiteY1" fmla="*/ 0 h 2962275"/>
              <a:gd name="connsiteX2" fmla="*/ 3307555 w 3309936"/>
              <a:gd name="connsiteY2" fmla="*/ 2669382 h 2962275"/>
              <a:gd name="connsiteX3" fmla="*/ 0 w 3309936"/>
              <a:gd name="connsiteY3" fmla="*/ 2962275 h 2962275"/>
              <a:gd name="connsiteX4" fmla="*/ 0 w 3309936"/>
              <a:gd name="connsiteY4" fmla="*/ 0 h 2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936" h="2962275">
                <a:moveTo>
                  <a:pt x="0" y="0"/>
                </a:moveTo>
                <a:lnTo>
                  <a:pt x="3309936" y="0"/>
                </a:lnTo>
                <a:cubicBezTo>
                  <a:pt x="3309142" y="889794"/>
                  <a:pt x="3308349" y="1779588"/>
                  <a:pt x="3307555" y="2669382"/>
                </a:cubicBezTo>
                <a:lnTo>
                  <a:pt x="0" y="2962275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058150" y="-1"/>
            <a:ext cx="4138650" cy="2664619"/>
          </a:xfrm>
          <a:custGeom>
            <a:avLst/>
            <a:gdLst>
              <a:gd name="connsiteX0" fmla="*/ 0 w 4138650"/>
              <a:gd name="connsiteY0" fmla="*/ 0 h 2664619"/>
              <a:gd name="connsiteX1" fmla="*/ 4138650 w 4138650"/>
              <a:gd name="connsiteY1" fmla="*/ 0 h 2664619"/>
              <a:gd name="connsiteX2" fmla="*/ 4138650 w 4138650"/>
              <a:gd name="connsiteY2" fmla="*/ 2664619 h 2664619"/>
              <a:gd name="connsiteX3" fmla="*/ 0 w 4138650"/>
              <a:gd name="connsiteY3" fmla="*/ 2664619 h 2664619"/>
              <a:gd name="connsiteX4" fmla="*/ 0 w 4138650"/>
              <a:gd name="connsiteY4" fmla="*/ 0 h 2664619"/>
              <a:gd name="connsiteX0" fmla="*/ 0 w 4138650"/>
              <a:gd name="connsiteY0" fmla="*/ 0 h 2664619"/>
              <a:gd name="connsiteX1" fmla="*/ 4138650 w 4138650"/>
              <a:gd name="connsiteY1" fmla="*/ 0 h 2664619"/>
              <a:gd name="connsiteX2" fmla="*/ 4138613 w 4138650"/>
              <a:gd name="connsiteY2" fmla="*/ 2300289 h 2664619"/>
              <a:gd name="connsiteX3" fmla="*/ 4138650 w 4138650"/>
              <a:gd name="connsiteY3" fmla="*/ 2664619 h 2664619"/>
              <a:gd name="connsiteX4" fmla="*/ 0 w 4138650"/>
              <a:gd name="connsiteY4" fmla="*/ 2664619 h 2664619"/>
              <a:gd name="connsiteX5" fmla="*/ 0 w 4138650"/>
              <a:gd name="connsiteY5" fmla="*/ 0 h 2664619"/>
              <a:gd name="connsiteX0" fmla="*/ 0 w 4138650"/>
              <a:gd name="connsiteY0" fmla="*/ 0 h 2839529"/>
              <a:gd name="connsiteX1" fmla="*/ 4138650 w 4138650"/>
              <a:gd name="connsiteY1" fmla="*/ 0 h 2839529"/>
              <a:gd name="connsiteX2" fmla="*/ 4138613 w 4138650"/>
              <a:gd name="connsiteY2" fmla="*/ 2300289 h 2839529"/>
              <a:gd name="connsiteX3" fmla="*/ 0 w 4138650"/>
              <a:gd name="connsiteY3" fmla="*/ 2664619 h 2839529"/>
              <a:gd name="connsiteX4" fmla="*/ 0 w 4138650"/>
              <a:gd name="connsiteY4" fmla="*/ 0 h 2839529"/>
              <a:gd name="connsiteX0" fmla="*/ 0 w 4138650"/>
              <a:gd name="connsiteY0" fmla="*/ 0 h 2664619"/>
              <a:gd name="connsiteX1" fmla="*/ 4138650 w 4138650"/>
              <a:gd name="connsiteY1" fmla="*/ 0 h 2664619"/>
              <a:gd name="connsiteX2" fmla="*/ 4138613 w 4138650"/>
              <a:gd name="connsiteY2" fmla="*/ 2300289 h 2664619"/>
              <a:gd name="connsiteX3" fmla="*/ 0 w 4138650"/>
              <a:gd name="connsiteY3" fmla="*/ 2664619 h 2664619"/>
              <a:gd name="connsiteX4" fmla="*/ 0 w 4138650"/>
              <a:gd name="connsiteY4" fmla="*/ 0 h 266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8650" h="2664619">
                <a:moveTo>
                  <a:pt x="0" y="0"/>
                </a:moveTo>
                <a:lnTo>
                  <a:pt x="4138650" y="0"/>
                </a:lnTo>
                <a:cubicBezTo>
                  <a:pt x="4138638" y="766763"/>
                  <a:pt x="4138625" y="1533526"/>
                  <a:pt x="4138613" y="2300289"/>
                </a:cubicBezTo>
                <a:lnTo>
                  <a:pt x="0" y="2664619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527425"/>
            <a:ext cx="10937875" cy="2854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 smtClean="0"/>
              <a:t>Text oder Inhalt einfügen in </a:t>
            </a:r>
            <a:r>
              <a:rPr lang="de-DE" noProof="0" dirty="0" smtClean="0"/>
              <a:t>CorpoS (Body) 24 pt. (Hervorhebungen in fett) </a:t>
            </a:r>
            <a:r>
              <a:rPr lang="de-DE" dirty="0" smtClean="0"/>
              <a:t>// für Zusammenfassung oder kurzes Highlight: Start // Absatz // Listenebene erhöhen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 </a:t>
            </a:r>
          </a:p>
          <a:p>
            <a:pPr lvl="3"/>
            <a:r>
              <a:rPr lang="de-DE" dirty="0" smtClean="0"/>
              <a:t>Vierte Ebene </a:t>
            </a:r>
          </a:p>
          <a:p>
            <a:pPr lvl="4"/>
            <a:r>
              <a:rPr lang="de-DE" dirty="0" smtClean="0"/>
              <a:t>Fünfte Ebene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585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28" userDrawn="1">
          <p15:clr>
            <a:srgbClr val="FBAE40"/>
          </p15:clr>
        </p15:guide>
        <p15:guide id="3" pos="5076" userDrawn="1">
          <p15:clr>
            <a:srgbClr val="FBAE40"/>
          </p15:clr>
        </p15:guide>
        <p15:guide id="4" pos="2943" userDrawn="1">
          <p15:clr>
            <a:srgbClr val="FBAE40"/>
          </p15:clr>
        </p15:guide>
        <p15:guide id="5" pos="2898" userDrawn="1">
          <p15:clr>
            <a:srgbClr val="FBAE40"/>
          </p15:clr>
        </p15:guide>
        <p15:guide id="6" orient="horz" pos="2222" userDrawn="1">
          <p15:clr>
            <a:srgbClr val="FBAE40"/>
          </p15:clr>
        </p15:guide>
        <p15:guide id="7" orient="horz" pos="40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2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3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4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5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6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7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8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29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0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6800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23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. Tite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8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19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0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1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2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3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4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25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26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28650" y="4609505"/>
            <a:ext cx="10937875" cy="1538883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de-DE" dirty="0" smtClean="0"/>
              <a:t>Name des Vortragenden: </a:t>
            </a:r>
            <a:r>
              <a:rPr lang="de-DE" noProof="0" dirty="0" smtClean="0"/>
              <a:t>CorpoS </a:t>
            </a:r>
            <a:r>
              <a:rPr lang="de-DE" dirty="0" smtClean="0"/>
              <a:t>(Textkörper) 35 pt.</a:t>
            </a:r>
            <a:br>
              <a:rPr lang="de-DE" dirty="0" smtClean="0"/>
            </a:br>
            <a:r>
              <a:rPr lang="de-DE" dirty="0" smtClean="0"/>
              <a:t>Präsentationstitel in zwei oder mehreren </a:t>
            </a:r>
            <a:br>
              <a:rPr lang="de-DE" dirty="0" smtClean="0"/>
            </a:br>
            <a:r>
              <a:rPr lang="de-DE" dirty="0" smtClean="0"/>
              <a:t>Zeilen Text, </a:t>
            </a:r>
            <a:r>
              <a:rPr lang="de-DE" dirty="0" err="1" smtClean="0"/>
              <a:t>dd</a:t>
            </a:r>
            <a:r>
              <a:rPr lang="de-DE" dirty="0" smtClean="0"/>
              <a:t>. </a:t>
            </a:r>
            <a:r>
              <a:rPr lang="de-DE" dirty="0" err="1" smtClean="0"/>
              <a:t>mmmm</a:t>
            </a:r>
            <a:r>
              <a:rPr lang="de-DE" dirty="0" smtClean="0"/>
              <a:t> </a:t>
            </a:r>
            <a:r>
              <a:rPr lang="de-DE" dirty="0" err="1" smtClean="0"/>
              <a:t>yyyy</a:t>
            </a:r>
            <a:endParaRPr lang="de-DE" dirty="0"/>
          </a:p>
        </p:txBody>
      </p:sp>
      <p:pic>
        <p:nvPicPr>
          <p:cNvPr id="28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1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7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/ 2-spalt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2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3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4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5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6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7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8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29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0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6063061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35289" y="0"/>
            <a:ext cx="6063061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7591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/ 4 Bil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2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3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4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5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6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7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8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29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0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3280056"/>
            <a:ext cx="6063061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35289" y="3280056"/>
            <a:ext cx="6063061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0" y="0"/>
            <a:ext cx="6063061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35289" y="0"/>
            <a:ext cx="6063061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49983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/ 3-spalt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8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9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0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1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2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3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4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4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3843338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915570" y="0"/>
            <a:ext cx="4202112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89912" y="0"/>
            <a:ext cx="4008437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364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421" userDrawn="1">
          <p15:clr>
            <a:srgbClr val="FBAE40"/>
          </p15:clr>
        </p15:guide>
        <p15:guide id="3" pos="5159" userDrawn="1">
          <p15:clr>
            <a:srgbClr val="FBAE40"/>
          </p15:clr>
        </p15:guide>
        <p15:guide id="4" pos="2465" userDrawn="1">
          <p15:clr>
            <a:srgbClr val="FBAE40"/>
          </p15:clr>
        </p15:guide>
        <p15:guide id="5" pos="511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/ 6 Bil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8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9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0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1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2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3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4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4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3280056"/>
            <a:ext cx="3843338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915570" y="3280056"/>
            <a:ext cx="4202112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89912" y="3280056"/>
            <a:ext cx="4008437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marR="0" indent="0" algn="ctr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de-DE" noProof="0" dirty="0" smtClean="0"/>
              <a:t>Bild einfügen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3843338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189913" y="0"/>
            <a:ext cx="4008437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marR="0" indent="0" algn="ctr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de-DE" noProof="0" dirty="0" smtClean="0"/>
              <a:t>Bild einfügen</a:t>
            </a:r>
            <a:endParaRPr lang="en-GB" noProof="0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3915570" y="0"/>
            <a:ext cx="4202112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36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421" userDrawn="1">
          <p15:clr>
            <a:srgbClr val="FBAE40"/>
          </p15:clr>
        </p15:guide>
        <p15:guide id="3" pos="5159" userDrawn="1">
          <p15:clr>
            <a:srgbClr val="FBAE40"/>
          </p15:clr>
        </p15:guide>
        <p15:guide id="4" pos="2465" userDrawn="1">
          <p15:clr>
            <a:srgbClr val="FBAE40"/>
          </p15:clr>
        </p15:guide>
        <p15:guide id="5" pos="511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de-DE" noProof="0" dirty="0" smtClean="0"/>
              <a:t>Headline in CorpoS (Textkörper) 35 pt.</a:t>
            </a:r>
            <a:endParaRPr lang="de-D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968000"/>
            <a:ext cx="5110163" cy="14147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Text einfügen </a:t>
            </a:r>
            <a:r>
              <a:rPr lang="de-DE" noProof="0" dirty="0" smtClean="0"/>
              <a:t>(Hervorhebungen in fett) </a:t>
            </a:r>
            <a:r>
              <a:rPr lang="de-DE" dirty="0" smtClean="0"/>
              <a:t>// für Zusammenfassung: Listenebene erhöhen</a:t>
            </a:r>
          </a:p>
          <a:p>
            <a:pPr lvl="1"/>
            <a:r>
              <a:rPr lang="de-DE" dirty="0" smtClean="0"/>
              <a:t>Zweite Ebene (Zusammenfassung oder kurzes Highlight)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9175" y="4968000"/>
            <a:ext cx="5467350" cy="1414762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de-DE" dirty="0" smtClean="0"/>
              <a:t>Text einfügen </a:t>
            </a:r>
            <a:r>
              <a:rPr lang="de-DE" noProof="0" dirty="0" smtClean="0"/>
              <a:t>(Hervorhebungen in fett) </a:t>
            </a:r>
            <a:r>
              <a:rPr lang="de-DE" dirty="0" smtClean="0"/>
              <a:t>// für Zusammenfassung: Listenebene erhöhen</a:t>
            </a:r>
          </a:p>
          <a:p>
            <a:pPr lvl="1"/>
            <a:r>
              <a:rPr lang="de-DE" dirty="0" smtClean="0"/>
              <a:t>Zweite Ebene (Zusammenfassung oder kurzes Highlight)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0000" y="1233488"/>
            <a:ext cx="6840775" cy="3600462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542214" y="1233488"/>
            <a:ext cx="4024584" cy="1979612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542000" y="3286801"/>
            <a:ext cx="4024525" cy="1547149"/>
          </a:xfrm>
          <a:prstGeom prst="rect">
            <a:avLst/>
          </a:prstGeom>
          <a:solidFill>
            <a:srgbClr val="CFCFCF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1825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777" userDrawn="1">
          <p15:clr>
            <a:srgbClr val="FBAE40"/>
          </p15:clr>
        </p15:guide>
        <p15:guide id="3" orient="horz" pos="3128" userDrawn="1">
          <p15:clr>
            <a:srgbClr val="FBAE40"/>
          </p15:clr>
        </p15:guide>
        <p15:guide id="8" pos="3842" userDrawn="1">
          <p15:clr>
            <a:srgbClr val="FBAE40"/>
          </p15:clr>
        </p15:guide>
        <p15:guide id="9" pos="3615" userDrawn="1">
          <p15:clr>
            <a:srgbClr val="FBAE40"/>
          </p15:clr>
        </p15:guide>
        <p15:guide id="10" orient="horz" pos="402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 3 Bilder/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de-DE" noProof="0" dirty="0" smtClean="0"/>
              <a:t>Headline in CorpoS (Textkörper) 35 pt.</a:t>
            </a:r>
            <a:endParaRPr lang="de-D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9999" y="1233488"/>
            <a:ext cx="5469175" cy="51492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Text einfügen in </a:t>
            </a:r>
            <a:r>
              <a:rPr lang="de-DE" noProof="0" dirty="0" smtClean="0"/>
              <a:t>CorpoS (Body) 24 pt. (Hervorhebungen in fett) </a:t>
            </a:r>
            <a:r>
              <a:rPr lang="de-DE" dirty="0" smtClean="0"/>
              <a:t>// für Zusammenfassung oder kurzes Highlight: Start // Absatz // Listenebene erhöhen</a:t>
            </a:r>
          </a:p>
          <a:p>
            <a:pPr lvl="1"/>
            <a:r>
              <a:rPr lang="de-DE" dirty="0" smtClean="0"/>
              <a:t>Zweite Ebene (Zusammenfassung oder kurzes Highlight)</a:t>
            </a:r>
          </a:p>
          <a:p>
            <a:pPr lvl="2"/>
            <a:r>
              <a:rPr lang="de-DE" dirty="0" smtClean="0"/>
              <a:t>Dritte Ebene </a:t>
            </a:r>
          </a:p>
          <a:p>
            <a:pPr lvl="3"/>
            <a:r>
              <a:rPr lang="de-DE" dirty="0" smtClean="0"/>
              <a:t>Vierte Ebene </a:t>
            </a:r>
          </a:p>
          <a:p>
            <a:pPr lvl="4"/>
            <a:r>
              <a:rPr lang="de-DE" dirty="0" smtClean="0"/>
              <a:t>Fünfte Ebene </a:t>
            </a:r>
          </a:p>
          <a:p>
            <a:pPr lvl="5"/>
            <a:r>
              <a:rPr lang="de-DE" dirty="0" smtClean="0"/>
              <a:t>Sechste Ebene </a:t>
            </a:r>
          </a:p>
          <a:p>
            <a:pPr lvl="6"/>
            <a:r>
              <a:rPr lang="de-DE" dirty="0" smtClean="0"/>
              <a:t>Siebte Ebene </a:t>
            </a:r>
          </a:p>
          <a:p>
            <a:pPr lvl="7"/>
            <a:r>
              <a:rPr lang="de-DE" dirty="0" smtClean="0"/>
              <a:t>Achte Ebene </a:t>
            </a:r>
          </a:p>
          <a:p>
            <a:pPr lvl="8"/>
            <a:r>
              <a:rPr lang="de-DE" dirty="0" smtClean="0"/>
              <a:t>Neunte Ebene 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819900" y="1233489"/>
            <a:ext cx="4746897" cy="2628000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626400" y="3934800"/>
            <a:ext cx="1940125" cy="2446949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818399" y="3934800"/>
            <a:ext cx="2737160" cy="2446949"/>
          </a:xfrm>
          <a:prstGeom prst="rect">
            <a:avLst/>
          </a:prstGeom>
          <a:solidFill>
            <a:srgbClr val="CFCFCF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54982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777" userDrawn="1">
          <p15:clr>
            <a:srgbClr val="FBAE40"/>
          </p15:clr>
        </p15:guide>
        <p15:guide id="3" orient="horz" pos="4088" userDrawn="1">
          <p15:clr>
            <a:srgbClr val="FBAE40"/>
          </p15:clr>
        </p15:guide>
        <p15:guide id="4" orient="horz" pos="4020" userDrawn="1">
          <p15:clr>
            <a:srgbClr val="FBAE40"/>
          </p15:clr>
        </p15:guide>
        <p15:guide id="5" pos="3842" userDrawn="1">
          <p15:clr>
            <a:srgbClr val="FBAE40"/>
          </p15:clr>
        </p15:guide>
        <p15:guide id="6" pos="429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/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Headline in CorpoS (Textkörper) 35 pt.</a:t>
            </a:r>
            <a:br>
              <a:rPr lang="de-DE" noProof="0" dirty="0" smtClean="0"/>
            </a:br>
            <a:r>
              <a:rPr lang="de-DE" noProof="0" dirty="0" smtClean="0"/>
              <a:t>über zwei Zeilen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0237" y="2493690"/>
            <a:ext cx="4967763" cy="345626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Text oder Inhalt einfügen in </a:t>
            </a:r>
            <a:r>
              <a:rPr lang="de-DE" noProof="0" dirty="0" smtClean="0"/>
              <a:t>CorpoS (Body) 24 pt. (Hervorhebungen in fett) </a:t>
            </a:r>
            <a:r>
              <a:rPr lang="de-DE" dirty="0" smtClean="0"/>
              <a:t>// für Zusammenfassung oder kurzes Highlight: Start // Absatz // Listenebene erhöhen</a:t>
            </a:r>
          </a:p>
          <a:p>
            <a:pPr lvl="1"/>
            <a:r>
              <a:rPr lang="de-DE" dirty="0" smtClean="0"/>
              <a:t>Zweite Ebene (Zusammenfassung oder kurzes Highlight)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30240" y="1504951"/>
            <a:ext cx="4967760" cy="684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buNone/>
              <a:defRPr sz="1900">
                <a:solidFill>
                  <a:schemeClr val="tx1"/>
                </a:solidFill>
              </a:defRPr>
            </a:lvl1pPr>
            <a:lvl2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2pPr>
            <a:lvl3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3pPr>
            <a:lvl4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4pPr>
            <a:lvl5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5pPr>
            <a:lvl6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6pPr>
            <a:lvl7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7pPr>
            <a:lvl8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8pPr>
            <a:lvl9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Headline einfügen</a:t>
            </a:r>
          </a:p>
        </p:txBody>
      </p:sp>
      <p:cxnSp>
        <p:nvCxnSpPr>
          <p:cNvPr id="8" name="Gerade Verbindung 42"/>
          <p:cNvCxnSpPr/>
          <p:nvPr userDrawn="1"/>
        </p:nvCxnSpPr>
        <p:spPr bwMode="auto">
          <a:xfrm>
            <a:off x="630000" y="2232000"/>
            <a:ext cx="4968000" cy="0"/>
          </a:xfrm>
          <a:prstGeom prst="line">
            <a:avLst/>
          </a:prstGeom>
          <a:solidFill>
            <a:srgbClr val="D2D4D6"/>
          </a:solidFill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42"/>
          <p:cNvCxnSpPr/>
          <p:nvPr userDrawn="1"/>
        </p:nvCxnSpPr>
        <p:spPr bwMode="auto">
          <a:xfrm>
            <a:off x="6598524" y="2232000"/>
            <a:ext cx="4968000" cy="0"/>
          </a:xfrm>
          <a:prstGeom prst="line">
            <a:avLst/>
          </a:prstGeom>
          <a:solidFill>
            <a:srgbClr val="D2D4D6"/>
          </a:solidFill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598761" y="1504951"/>
            <a:ext cx="4967763" cy="684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buNone/>
              <a:defRPr sz="1900">
                <a:solidFill>
                  <a:schemeClr val="tx1"/>
                </a:solidFill>
              </a:defRPr>
            </a:lvl1pPr>
            <a:lvl2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2pPr>
            <a:lvl3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3pPr>
            <a:lvl4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4pPr>
            <a:lvl5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5pPr>
            <a:lvl6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6pPr>
            <a:lvl7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7pPr>
            <a:lvl8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8pPr>
            <a:lvl9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Headline einfügen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6598761" y="2493690"/>
            <a:ext cx="4967763" cy="34560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Text oder Inhalt einfügen in </a:t>
            </a:r>
            <a:r>
              <a:rPr lang="de-DE" noProof="0" dirty="0" smtClean="0"/>
              <a:t>CorpoS (Body) 24 pt. (Hervorhebungen in fett) </a:t>
            </a:r>
            <a:r>
              <a:rPr lang="de-DE" dirty="0" smtClean="0"/>
              <a:t>// für Zusammenfassung oder kurzes Highlight: Start // Absatz // Listenebene erhöhen</a:t>
            </a:r>
          </a:p>
          <a:p>
            <a:pPr lvl="1"/>
            <a:r>
              <a:rPr lang="de-DE" dirty="0" smtClean="0"/>
              <a:t>Zweite Ebene (Zusammenfassung oder kurzes Highlight)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771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569" userDrawn="1">
          <p15:clr>
            <a:srgbClr val="FBAE40"/>
          </p15:clr>
        </p15:guide>
        <p15:guide id="2" pos="4155" userDrawn="1">
          <p15:clr>
            <a:srgbClr val="FBAE40"/>
          </p15:clr>
        </p15:guide>
        <p15:guide id="3" pos="3528" userDrawn="1">
          <p15:clr>
            <a:srgbClr val="FBAE40"/>
          </p15:clr>
        </p15:guide>
        <p15:guide id="4" orient="horz" pos="3748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/ 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66"/>
          <p:cNvCxnSpPr/>
          <p:nvPr userDrawn="1"/>
        </p:nvCxnSpPr>
        <p:spPr>
          <a:xfrm>
            <a:off x="3364587" y="1233488"/>
            <a:ext cx="0" cy="4798264"/>
          </a:xfrm>
          <a:prstGeom prst="line">
            <a:avLst/>
          </a:prstGeom>
          <a:ln w="3175" cmpd="sng"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67"/>
          <p:cNvCxnSpPr/>
          <p:nvPr userDrawn="1"/>
        </p:nvCxnSpPr>
        <p:spPr>
          <a:xfrm>
            <a:off x="6099175" y="1233488"/>
            <a:ext cx="0" cy="4798800"/>
          </a:xfrm>
          <a:prstGeom prst="line">
            <a:avLst/>
          </a:prstGeom>
          <a:ln w="3175" cmpd="sng"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8"/>
          <p:cNvCxnSpPr/>
          <p:nvPr userDrawn="1"/>
        </p:nvCxnSpPr>
        <p:spPr>
          <a:xfrm>
            <a:off x="8832210" y="1233488"/>
            <a:ext cx="0" cy="4798800"/>
          </a:xfrm>
          <a:prstGeom prst="line">
            <a:avLst/>
          </a:prstGeom>
          <a:ln w="3175" cmpd="sng"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810000" y="1980000"/>
            <a:ext cx="2376000" cy="118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543599" y="1980000"/>
            <a:ext cx="2376000" cy="118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7200" y="1980000"/>
            <a:ext cx="2376000" cy="118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9010800" y="1984409"/>
            <a:ext cx="2376000" cy="118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809999" y="1504951"/>
            <a:ext cx="2376001" cy="47505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543599" y="1504951"/>
            <a:ext cx="2376001" cy="47505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277199" y="1504951"/>
            <a:ext cx="2376001" cy="47505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9010799" y="1504951"/>
            <a:ext cx="2376001" cy="47505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3" hasCustomPrompt="1"/>
          </p:nvPr>
        </p:nvSpPr>
        <p:spPr>
          <a:xfrm>
            <a:off x="810000" y="3276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XXYYY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4" hasCustomPrompt="1"/>
          </p:nvPr>
        </p:nvSpPr>
        <p:spPr>
          <a:xfrm>
            <a:off x="810000" y="3888000"/>
            <a:ext cx="2375999" cy="396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810000" y="4428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 err="1" smtClean="0"/>
              <a:t>XXg</a:t>
            </a:r>
            <a:endParaRPr lang="de-DE" dirty="0" smtClean="0"/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6" hasCustomPrompt="1"/>
          </p:nvPr>
        </p:nvSpPr>
        <p:spPr>
          <a:xfrm>
            <a:off x="810000" y="5004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 smtClean="0"/>
              <a:t>X,Xl</a:t>
            </a:r>
            <a:endParaRPr lang="de-DE" dirty="0" smtClean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7" hasCustomPrompt="1"/>
          </p:nvPr>
        </p:nvSpPr>
        <p:spPr>
          <a:xfrm>
            <a:off x="810000" y="5832000"/>
            <a:ext cx="2375999" cy="2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 hasCustomPrompt="1"/>
          </p:nvPr>
        </p:nvSpPr>
        <p:spPr>
          <a:xfrm>
            <a:off x="3543599" y="3276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XXYYY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3543599" y="3888000"/>
            <a:ext cx="2375999" cy="396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30" hasCustomPrompt="1"/>
          </p:nvPr>
        </p:nvSpPr>
        <p:spPr>
          <a:xfrm>
            <a:off x="3543599" y="4428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 err="1" smtClean="0"/>
              <a:t>XXg</a:t>
            </a:r>
            <a:endParaRPr lang="de-DE" dirty="0" smtClean="0"/>
          </a:p>
        </p:txBody>
      </p:sp>
      <p:sp>
        <p:nvSpPr>
          <p:cNvPr id="35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3543599" y="5004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 smtClean="0"/>
              <a:t>X,Xl</a:t>
            </a:r>
            <a:endParaRPr lang="de-DE" dirty="0" smtClean="0"/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32" hasCustomPrompt="1"/>
          </p:nvPr>
        </p:nvSpPr>
        <p:spPr>
          <a:xfrm>
            <a:off x="3543599" y="5832000"/>
            <a:ext cx="2375999" cy="2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6277201" y="3276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XXYYY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34" hasCustomPrompt="1"/>
          </p:nvPr>
        </p:nvSpPr>
        <p:spPr>
          <a:xfrm>
            <a:off x="6277201" y="3888000"/>
            <a:ext cx="2375999" cy="396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39" name="Text Placeholder 18"/>
          <p:cNvSpPr>
            <a:spLocks noGrp="1"/>
          </p:cNvSpPr>
          <p:nvPr>
            <p:ph type="body" sz="quarter" idx="35" hasCustomPrompt="1"/>
          </p:nvPr>
        </p:nvSpPr>
        <p:spPr>
          <a:xfrm>
            <a:off x="6277201" y="4428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 err="1" smtClean="0"/>
              <a:t>XXg</a:t>
            </a:r>
            <a:endParaRPr lang="de-DE" dirty="0" smtClean="0"/>
          </a:p>
        </p:txBody>
      </p:sp>
      <p:sp>
        <p:nvSpPr>
          <p:cNvPr id="40" name="Text Placeholder 18"/>
          <p:cNvSpPr>
            <a:spLocks noGrp="1"/>
          </p:cNvSpPr>
          <p:nvPr>
            <p:ph type="body" sz="quarter" idx="36" hasCustomPrompt="1"/>
          </p:nvPr>
        </p:nvSpPr>
        <p:spPr>
          <a:xfrm>
            <a:off x="6277201" y="5004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 smtClean="0"/>
              <a:t>X,Xl</a:t>
            </a:r>
            <a:endParaRPr lang="de-DE" dirty="0" smtClean="0"/>
          </a:p>
        </p:txBody>
      </p:sp>
      <p:sp>
        <p:nvSpPr>
          <p:cNvPr id="41" name="Text Placeholder 18"/>
          <p:cNvSpPr>
            <a:spLocks noGrp="1"/>
          </p:cNvSpPr>
          <p:nvPr>
            <p:ph type="body" sz="quarter" idx="37" hasCustomPrompt="1"/>
          </p:nvPr>
        </p:nvSpPr>
        <p:spPr>
          <a:xfrm>
            <a:off x="6277201" y="5832000"/>
            <a:ext cx="2375999" cy="2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42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9010800" y="3304303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XXYYY</a:t>
            </a:r>
          </a:p>
        </p:txBody>
      </p:sp>
      <p:sp>
        <p:nvSpPr>
          <p:cNvPr id="43" name="Text Placeholder 18"/>
          <p:cNvSpPr>
            <a:spLocks noGrp="1"/>
          </p:cNvSpPr>
          <p:nvPr>
            <p:ph type="body" sz="quarter" idx="39" hasCustomPrompt="1"/>
          </p:nvPr>
        </p:nvSpPr>
        <p:spPr>
          <a:xfrm>
            <a:off x="9010800" y="3916303"/>
            <a:ext cx="2375999" cy="396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44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9010800" y="4456303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 err="1" smtClean="0"/>
              <a:t>XXg</a:t>
            </a:r>
            <a:endParaRPr lang="de-DE" dirty="0" smtClean="0"/>
          </a:p>
        </p:txBody>
      </p:sp>
      <p:sp>
        <p:nvSpPr>
          <p:cNvPr id="45" name="Text Placeholder 18"/>
          <p:cNvSpPr>
            <a:spLocks noGrp="1"/>
          </p:cNvSpPr>
          <p:nvPr>
            <p:ph type="body" sz="quarter" idx="41" hasCustomPrompt="1"/>
          </p:nvPr>
        </p:nvSpPr>
        <p:spPr>
          <a:xfrm>
            <a:off x="9010800" y="5032303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 smtClean="0"/>
              <a:t>X,Xl</a:t>
            </a:r>
            <a:endParaRPr lang="de-DE" dirty="0" smtClean="0"/>
          </a:p>
        </p:txBody>
      </p:sp>
      <p:sp>
        <p:nvSpPr>
          <p:cNvPr id="46" name="Text Placeholder 18"/>
          <p:cNvSpPr>
            <a:spLocks noGrp="1"/>
          </p:cNvSpPr>
          <p:nvPr>
            <p:ph type="body" sz="quarter" idx="42" hasCustomPrompt="1"/>
          </p:nvPr>
        </p:nvSpPr>
        <p:spPr>
          <a:xfrm>
            <a:off x="9010800" y="5860303"/>
            <a:ext cx="2375999" cy="2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47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de-DE" noProof="0" dirty="0" smtClean="0"/>
              <a:t>Headline in CorpoS (Textkörper) 35 pt.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74386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 / Ü 1 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Headline in CorpoS (Textkörper) 35 pt.</a:t>
            </a:r>
            <a:br>
              <a:rPr lang="de-DE" noProof="0" dirty="0" smtClean="0"/>
            </a:br>
            <a:r>
              <a:rPr lang="de-DE" noProof="0" dirty="0" smtClean="0"/>
              <a:t>über zwei Zeilen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0685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 / Ü 2 Zeil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de-DE" noProof="0" dirty="0" smtClean="0"/>
              <a:t>Headline in CorpoS (Textkörper) 35 pt.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23349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20" userDrawn="1">
          <p15:clr>
            <a:srgbClr val="FBAE40"/>
          </p15:clr>
        </p15:guide>
        <p15:guide id="2" orient="horz" pos="18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 Tite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8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19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0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1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2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3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4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25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26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30000" y="4609505"/>
            <a:ext cx="10936525" cy="1538883"/>
          </a:xfrm>
        </p:spPr>
        <p:txBody>
          <a:bodyPr wrap="square" anchor="b" anchorCtr="0">
            <a:spAutoFit/>
          </a:bodyPr>
          <a:lstStyle>
            <a:lvl1pPr>
              <a:defRPr baseline="0"/>
            </a:lvl1pPr>
          </a:lstStyle>
          <a:p>
            <a:r>
              <a:rPr lang="de-DE" dirty="0" smtClean="0"/>
              <a:t>Name des Vortragenden: </a:t>
            </a:r>
            <a:r>
              <a:rPr lang="de-DE" noProof="0" dirty="0" smtClean="0"/>
              <a:t>CorpoS </a:t>
            </a:r>
            <a:r>
              <a:rPr lang="de-DE" dirty="0" smtClean="0"/>
              <a:t>(Textkörper) 35 pt.</a:t>
            </a:r>
            <a:br>
              <a:rPr lang="de-DE" dirty="0" smtClean="0"/>
            </a:br>
            <a:r>
              <a:rPr lang="de-DE" dirty="0" smtClean="0"/>
              <a:t>Präsentationstitel in zwei oder drei </a:t>
            </a:r>
            <a:br>
              <a:rPr lang="de-DE" dirty="0" smtClean="0"/>
            </a:br>
            <a:r>
              <a:rPr lang="de-DE" dirty="0" smtClean="0"/>
              <a:t>Zeilen Text, </a:t>
            </a:r>
            <a:r>
              <a:rPr lang="de-DE" dirty="0" err="1" smtClean="0"/>
              <a:t>dd</a:t>
            </a:r>
            <a:r>
              <a:rPr lang="de-DE" dirty="0" smtClean="0"/>
              <a:t>. </a:t>
            </a:r>
            <a:r>
              <a:rPr lang="de-DE" dirty="0" err="1" smtClean="0"/>
              <a:t>mmmm</a:t>
            </a:r>
            <a:r>
              <a:rPr lang="de-DE" dirty="0" smtClean="0"/>
              <a:t> </a:t>
            </a:r>
            <a:r>
              <a:rPr lang="de-DE" dirty="0" err="1" smtClean="0"/>
              <a:t>yyyy</a:t>
            </a:r>
            <a:endParaRPr lang="de-DE" dirty="0"/>
          </a:p>
        </p:txBody>
      </p:sp>
      <p:pic>
        <p:nvPicPr>
          <p:cNvPr id="28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8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7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/ content/ Headlin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en-GB" noProof="0" dirty="0" smtClean="0"/>
              <a:t>Headline in CorpoS (Body) 35 pt.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Daimler Hybrid Cloud - CaaS / Johannes Ernst / ITI/GN /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9999" y="1233488"/>
            <a:ext cx="10936525" cy="525585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noProof="0" dirty="0" smtClean="0"/>
              <a:t>Insert content or text in CorpoS (Body) 24 pt. (Mark-ups in Bold) // for conclusion, summary or short highlight: Home // Paragraph// Increase List Level</a:t>
            </a:r>
          </a:p>
          <a:p>
            <a:pPr lvl="1"/>
            <a:r>
              <a:rPr lang="en-GB" noProof="0" dirty="0" smtClean="0"/>
              <a:t>Second level (Conclusion, summary or short highlight)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Sevens level</a:t>
            </a:r>
          </a:p>
          <a:p>
            <a:pPr lvl="7"/>
            <a:r>
              <a:rPr lang="en-GB" noProof="0" dirty="0" smtClean="0"/>
              <a:t>Eight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9652432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>
          <p15:clr>
            <a:srgbClr val="FBAE40"/>
          </p15:clr>
        </p15:guide>
        <p15:guide id="2" orient="horz" pos="777">
          <p15:clr>
            <a:srgbClr val="FBAE40"/>
          </p15:clr>
        </p15:guide>
        <p15:guide id="3" orient="horz" pos="4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/ Headlin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Headline in CorpoS (Body) 35 pt.</a:t>
            </a:r>
            <a:br>
              <a:rPr lang="en-GB" noProof="0" dirty="0" smtClean="0"/>
            </a:br>
            <a:r>
              <a:rPr lang="en-GB" noProof="0" dirty="0" smtClean="0"/>
              <a:t>in two lines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Daimler Hybrid Cloud - CaaS / Johannes Ernst / ITI/GN /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084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Headline für Agenda in </a:t>
            </a:r>
            <a:r>
              <a:rPr lang="de-DE" noProof="0" dirty="0" err="1" smtClean="0"/>
              <a:t>CorpoS</a:t>
            </a:r>
            <a:r>
              <a:rPr lang="de-DE" noProof="0" dirty="0" smtClean="0"/>
              <a:t> (Textkörper) 35 pt. </a:t>
            </a:r>
            <a:br>
              <a:rPr lang="de-DE" noProof="0" dirty="0" smtClean="0"/>
            </a:br>
            <a:r>
              <a:rPr lang="de-DE" noProof="0" dirty="0" smtClean="0"/>
              <a:t>in ein oder zwei Zeilen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1" y="1504950"/>
            <a:ext cx="10937874" cy="4876799"/>
          </a:xfrm>
        </p:spPr>
        <p:txBody>
          <a:bodyPr/>
          <a:lstStyle>
            <a:lvl1pPr marL="360000" indent="-360000">
              <a:buSzPct val="100000"/>
              <a:buFont typeface="+mj-lt"/>
              <a:buAutoNum type="arabicPeriod"/>
              <a:defRPr baseline="0">
                <a:solidFill>
                  <a:schemeClr val="tx1"/>
                </a:solidFill>
              </a:defRPr>
            </a:lvl1pPr>
            <a:lvl2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2pPr>
            <a:lvl3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3pPr>
            <a:lvl4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4pPr>
            <a:lvl5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  <a:lvl6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6pPr>
            <a:lvl7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7pPr>
            <a:lvl8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8pPr>
            <a:lvl9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Agenda Punkt einfügen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 </a:t>
            </a:r>
          </a:p>
          <a:p>
            <a:pPr lvl="3"/>
            <a:r>
              <a:rPr lang="de-DE" dirty="0" smtClean="0"/>
              <a:t>Vierte Ebene </a:t>
            </a:r>
          </a:p>
          <a:p>
            <a:pPr lvl="4"/>
            <a:r>
              <a:rPr lang="de-DE" dirty="0" smtClean="0"/>
              <a:t>Fünfte Ebene </a:t>
            </a:r>
          </a:p>
          <a:p>
            <a:pPr lvl="5"/>
            <a:r>
              <a:rPr lang="de-DE" dirty="0" smtClean="0"/>
              <a:t>Sechste Ebene </a:t>
            </a:r>
          </a:p>
          <a:p>
            <a:pPr lvl="6"/>
            <a:r>
              <a:rPr lang="de-DE" dirty="0" smtClean="0"/>
              <a:t>Siebte Ebene </a:t>
            </a:r>
          </a:p>
          <a:p>
            <a:pPr lvl="7"/>
            <a:r>
              <a:rPr lang="de-DE" dirty="0" smtClean="0"/>
              <a:t>Achte Ebene </a:t>
            </a:r>
          </a:p>
          <a:p>
            <a:pPr lvl="8"/>
            <a:r>
              <a:rPr lang="de-DE" dirty="0" smtClean="0"/>
              <a:t>Neunte Ebene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Global VCT Workshop – Daimler Hybrid Cloud / 2016-10-10 /</a:t>
            </a: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613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>
          <p15:clr>
            <a:srgbClr val="FBAE40"/>
          </p15:clr>
        </p15:guide>
        <p15:guide id="2" orient="horz" pos="948">
          <p15:clr>
            <a:srgbClr val="FBAE40"/>
          </p15:clr>
        </p15:guide>
        <p15:guide id="3" orient="horz" pos="40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286957" y="6655286"/>
            <a:ext cx="1381951" cy="20112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mtClean="0"/>
            </a:lvl1pPr>
          </a:lstStyle>
          <a:p>
            <a:pPr>
              <a:defRPr/>
            </a:pPr>
            <a:fld id="{E5D97756-7A94-4021-9EA1-89863397143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203750" y="235254"/>
            <a:ext cx="4802500" cy="331277"/>
          </a:xfrm>
        </p:spPr>
        <p:txBody>
          <a:bodyPr lIns="120042" tIns="62422" rIns="120042" bIns="62422"/>
          <a:lstStyle>
            <a:lvl1pPr marL="0" indent="0" algn="r">
              <a:buNone/>
              <a:defRPr sz="1600">
                <a:latin typeface="+mn-lt"/>
              </a:defRPr>
            </a:lvl1pPr>
          </a:lstStyle>
          <a:p>
            <a:pPr lvl="0"/>
            <a:r>
              <a:rPr lang="de-DE" dirty="0" smtClean="0"/>
              <a:t>Optionale Kennzeichnungszeile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527330" y="6655285"/>
            <a:ext cx="9759628" cy="204303"/>
          </a:xfrm>
        </p:spPr>
        <p:txBody>
          <a:bodyPr/>
          <a:lstStyle/>
          <a:p>
            <a:pPr>
              <a:lnSpc>
                <a:spcPct val="108000"/>
              </a:lnSpc>
              <a:spcAft>
                <a:spcPct val="42000"/>
              </a:spcAft>
              <a:buSzPct val="75000"/>
            </a:pPr>
            <a:r>
              <a:rPr lang="en-US" smtClean="0"/>
              <a:t>Global VCT Workshop – Daimler Hybrid Cloud / 2016-10-10 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882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"/>
          <p:cNvSpPr txBox="1">
            <a:spLocks/>
          </p:cNvSpPr>
          <p:nvPr userDrawn="1"/>
        </p:nvSpPr>
        <p:spPr bwMode="auto">
          <a:xfrm>
            <a:off x="11803064" y="6640250"/>
            <a:ext cx="123431" cy="13853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900" smtClean="0">
                <a:solidFill>
                  <a:srgbClr val="000000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0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. Titel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0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1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2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3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4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5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26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27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-2381" y="3429794"/>
            <a:ext cx="12199180" cy="3429794"/>
          </a:xfrm>
          <a:custGeom>
            <a:avLst/>
            <a:gdLst>
              <a:gd name="connsiteX0" fmla="*/ 0 w 12196799"/>
              <a:gd name="connsiteY0" fmla="*/ 0 h 3429794"/>
              <a:gd name="connsiteX1" fmla="*/ 12196799 w 12196799"/>
              <a:gd name="connsiteY1" fmla="*/ 0 h 3429794"/>
              <a:gd name="connsiteX2" fmla="*/ 12196799 w 12196799"/>
              <a:gd name="connsiteY2" fmla="*/ 3429794 h 3429794"/>
              <a:gd name="connsiteX3" fmla="*/ 0 w 12196799"/>
              <a:gd name="connsiteY3" fmla="*/ 3429794 h 3429794"/>
              <a:gd name="connsiteX4" fmla="*/ 0 w 12196799"/>
              <a:gd name="connsiteY4" fmla="*/ 0 h 3429794"/>
              <a:gd name="connsiteX0" fmla="*/ 2381 w 12199180"/>
              <a:gd name="connsiteY0" fmla="*/ 0 h 3429794"/>
              <a:gd name="connsiteX1" fmla="*/ 12199180 w 12199180"/>
              <a:gd name="connsiteY1" fmla="*/ 0 h 3429794"/>
              <a:gd name="connsiteX2" fmla="*/ 12199180 w 12199180"/>
              <a:gd name="connsiteY2" fmla="*/ 3429794 h 3429794"/>
              <a:gd name="connsiteX3" fmla="*/ 2381 w 12199180"/>
              <a:gd name="connsiteY3" fmla="*/ 3429794 h 3429794"/>
              <a:gd name="connsiteX4" fmla="*/ 0 w 12199180"/>
              <a:gd name="connsiteY4" fmla="*/ 1070769 h 3429794"/>
              <a:gd name="connsiteX5" fmla="*/ 2381 w 12199180"/>
              <a:gd name="connsiteY5" fmla="*/ 0 h 3429794"/>
              <a:gd name="connsiteX0" fmla="*/ 0 w 12199180"/>
              <a:gd name="connsiteY0" fmla="*/ 1167730 h 3526755"/>
              <a:gd name="connsiteX1" fmla="*/ 12199180 w 12199180"/>
              <a:gd name="connsiteY1" fmla="*/ 96961 h 3526755"/>
              <a:gd name="connsiteX2" fmla="*/ 12199180 w 12199180"/>
              <a:gd name="connsiteY2" fmla="*/ 3526755 h 3526755"/>
              <a:gd name="connsiteX3" fmla="*/ 2381 w 12199180"/>
              <a:gd name="connsiteY3" fmla="*/ 3526755 h 3526755"/>
              <a:gd name="connsiteX4" fmla="*/ 0 w 12199180"/>
              <a:gd name="connsiteY4" fmla="*/ 1167730 h 3526755"/>
              <a:gd name="connsiteX0" fmla="*/ 0 w 12199180"/>
              <a:gd name="connsiteY0" fmla="*/ 1070769 h 3429794"/>
              <a:gd name="connsiteX1" fmla="*/ 12199180 w 12199180"/>
              <a:gd name="connsiteY1" fmla="*/ 0 h 3429794"/>
              <a:gd name="connsiteX2" fmla="*/ 12199180 w 12199180"/>
              <a:gd name="connsiteY2" fmla="*/ 3429794 h 3429794"/>
              <a:gd name="connsiteX3" fmla="*/ 2381 w 12199180"/>
              <a:gd name="connsiteY3" fmla="*/ 3429794 h 3429794"/>
              <a:gd name="connsiteX4" fmla="*/ 0 w 12199180"/>
              <a:gd name="connsiteY4" fmla="*/ 1070769 h 342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9180" h="3429794">
                <a:moveTo>
                  <a:pt x="0" y="1070769"/>
                </a:moveTo>
                <a:lnTo>
                  <a:pt x="12199180" y="0"/>
                </a:lnTo>
                <a:lnTo>
                  <a:pt x="12199180" y="3429794"/>
                </a:lnTo>
                <a:lnTo>
                  <a:pt x="2381" y="3429794"/>
                </a:lnTo>
                <a:cubicBezTo>
                  <a:pt x="1587" y="2643452"/>
                  <a:pt x="794" y="1857111"/>
                  <a:pt x="0" y="1070769"/>
                </a:cubicBez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pic>
        <p:nvPicPr>
          <p:cNvPr id="30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28650" y="2046288"/>
            <a:ext cx="10937875" cy="1620000"/>
          </a:xfrm>
          <a:custGeom>
            <a:avLst/>
            <a:gdLst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75 w 10937875"/>
              <a:gd name="connsiteY2" fmla="*/ 1620000 h 1620000"/>
              <a:gd name="connsiteX3" fmla="*/ 0 w 10937875"/>
              <a:gd name="connsiteY3" fmla="*/ 1620000 h 1620000"/>
              <a:gd name="connsiteX4" fmla="*/ 0 w 10937875"/>
              <a:gd name="connsiteY4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75 w 10937875"/>
              <a:gd name="connsiteY2" fmla="*/ 1620000 h 1620000"/>
              <a:gd name="connsiteX3" fmla="*/ 6569541 w 10937875"/>
              <a:gd name="connsiteY3" fmla="*/ 1619979 h 1620000"/>
              <a:gd name="connsiteX4" fmla="*/ 0 w 10937875"/>
              <a:gd name="connsiteY4" fmla="*/ 1620000 h 1620000"/>
              <a:gd name="connsiteX5" fmla="*/ 0 w 10937875"/>
              <a:gd name="connsiteY5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60 w 10937875"/>
              <a:gd name="connsiteY2" fmla="*/ 1242952 h 1620000"/>
              <a:gd name="connsiteX3" fmla="*/ 10937875 w 10937875"/>
              <a:gd name="connsiteY3" fmla="*/ 1620000 h 1620000"/>
              <a:gd name="connsiteX4" fmla="*/ 6569541 w 10937875"/>
              <a:gd name="connsiteY4" fmla="*/ 1619979 h 1620000"/>
              <a:gd name="connsiteX5" fmla="*/ 0 w 10937875"/>
              <a:gd name="connsiteY5" fmla="*/ 1620000 h 1620000"/>
              <a:gd name="connsiteX6" fmla="*/ 0 w 10937875"/>
              <a:gd name="connsiteY6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60 w 10937875"/>
              <a:gd name="connsiteY2" fmla="*/ 1242952 h 1620000"/>
              <a:gd name="connsiteX3" fmla="*/ 6569541 w 10937875"/>
              <a:gd name="connsiteY3" fmla="*/ 1619979 h 1620000"/>
              <a:gd name="connsiteX4" fmla="*/ 0 w 10937875"/>
              <a:gd name="connsiteY4" fmla="*/ 1620000 h 1620000"/>
              <a:gd name="connsiteX5" fmla="*/ 0 w 10937875"/>
              <a:gd name="connsiteY5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60 w 10937875"/>
              <a:gd name="connsiteY2" fmla="*/ 1242952 h 1620000"/>
              <a:gd name="connsiteX3" fmla="*/ 6569541 w 10937875"/>
              <a:gd name="connsiteY3" fmla="*/ 1619979 h 1620000"/>
              <a:gd name="connsiteX4" fmla="*/ 0 w 10937875"/>
              <a:gd name="connsiteY4" fmla="*/ 1620000 h 1620000"/>
              <a:gd name="connsiteX5" fmla="*/ 0 w 10937875"/>
              <a:gd name="connsiteY5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7875" h="1620000">
                <a:moveTo>
                  <a:pt x="0" y="0"/>
                </a:moveTo>
                <a:lnTo>
                  <a:pt x="10937875" y="0"/>
                </a:lnTo>
                <a:cubicBezTo>
                  <a:pt x="10937870" y="414317"/>
                  <a:pt x="10937865" y="828635"/>
                  <a:pt x="10937860" y="1242952"/>
                </a:cubicBezTo>
                <a:lnTo>
                  <a:pt x="6569541" y="1619979"/>
                </a:lnTo>
                <a:lnTo>
                  <a:pt x="0" y="16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t" anchorCtr="0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Name des Vortragenden: CorpoS (Textkörper) 35 pt.</a:t>
            </a:r>
            <a:br>
              <a:rPr lang="de-DE" dirty="0" smtClean="0"/>
            </a:br>
            <a:r>
              <a:rPr lang="de-DE" dirty="0" smtClean="0"/>
              <a:t>Präsentationstitel in zwei oder drei </a:t>
            </a:r>
            <a:br>
              <a:rPr lang="de-DE" dirty="0" smtClean="0"/>
            </a:br>
            <a:r>
              <a:rPr lang="de-DE" dirty="0" smtClean="0"/>
              <a:t>Zeilen Text, </a:t>
            </a:r>
            <a:r>
              <a:rPr lang="de-DE" dirty="0" err="1" smtClean="0"/>
              <a:t>dd</a:t>
            </a:r>
            <a:r>
              <a:rPr lang="de-DE" dirty="0" smtClean="0"/>
              <a:t>. </a:t>
            </a:r>
            <a:r>
              <a:rPr lang="de-DE" dirty="0" err="1" smtClean="0"/>
              <a:t>mmmm</a:t>
            </a:r>
            <a:r>
              <a:rPr lang="de-DE" dirty="0" smtClean="0"/>
              <a:t> </a:t>
            </a:r>
            <a:r>
              <a:rPr lang="de-DE" dirty="0" err="1" smtClean="0"/>
              <a:t>yyyy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32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8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 Titel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0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1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2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3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4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5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26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27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2382" y="2282428"/>
            <a:ext cx="12199181" cy="4577160"/>
          </a:xfrm>
          <a:custGeom>
            <a:avLst/>
            <a:gdLst>
              <a:gd name="connsiteX0" fmla="*/ 0 w 12196800"/>
              <a:gd name="connsiteY0" fmla="*/ 0 h 4581922"/>
              <a:gd name="connsiteX1" fmla="*/ 12196800 w 12196800"/>
              <a:gd name="connsiteY1" fmla="*/ 0 h 4581922"/>
              <a:gd name="connsiteX2" fmla="*/ 12196800 w 12196800"/>
              <a:gd name="connsiteY2" fmla="*/ 4581922 h 4581922"/>
              <a:gd name="connsiteX3" fmla="*/ 0 w 12196800"/>
              <a:gd name="connsiteY3" fmla="*/ 4581922 h 4581922"/>
              <a:gd name="connsiteX4" fmla="*/ 0 w 12196800"/>
              <a:gd name="connsiteY4" fmla="*/ 0 h 4581922"/>
              <a:gd name="connsiteX0" fmla="*/ 2381 w 12199181"/>
              <a:gd name="connsiteY0" fmla="*/ 0 h 4581922"/>
              <a:gd name="connsiteX1" fmla="*/ 12199181 w 12199181"/>
              <a:gd name="connsiteY1" fmla="*/ 0 h 4581922"/>
              <a:gd name="connsiteX2" fmla="*/ 12199181 w 12199181"/>
              <a:gd name="connsiteY2" fmla="*/ 4581922 h 4581922"/>
              <a:gd name="connsiteX3" fmla="*/ 2381 w 12199181"/>
              <a:gd name="connsiteY3" fmla="*/ 4581922 h 4581922"/>
              <a:gd name="connsiteX4" fmla="*/ 0 w 12199181"/>
              <a:gd name="connsiteY4" fmla="*/ 1075135 h 4581922"/>
              <a:gd name="connsiteX5" fmla="*/ 2381 w 12199181"/>
              <a:gd name="connsiteY5" fmla="*/ 0 h 4581922"/>
              <a:gd name="connsiteX0" fmla="*/ 0 w 12199181"/>
              <a:gd name="connsiteY0" fmla="*/ 1263181 h 4769968"/>
              <a:gd name="connsiteX1" fmla="*/ 12199181 w 12199181"/>
              <a:gd name="connsiteY1" fmla="*/ 188046 h 4769968"/>
              <a:gd name="connsiteX2" fmla="*/ 12199181 w 12199181"/>
              <a:gd name="connsiteY2" fmla="*/ 4769968 h 4769968"/>
              <a:gd name="connsiteX3" fmla="*/ 2381 w 12199181"/>
              <a:gd name="connsiteY3" fmla="*/ 4769968 h 4769968"/>
              <a:gd name="connsiteX4" fmla="*/ 0 w 12199181"/>
              <a:gd name="connsiteY4" fmla="*/ 1263181 h 4769968"/>
              <a:gd name="connsiteX0" fmla="*/ 0 w 12199181"/>
              <a:gd name="connsiteY0" fmla="*/ 1075135 h 4581922"/>
              <a:gd name="connsiteX1" fmla="*/ 12199181 w 12199181"/>
              <a:gd name="connsiteY1" fmla="*/ 0 h 4581922"/>
              <a:gd name="connsiteX2" fmla="*/ 12199181 w 12199181"/>
              <a:gd name="connsiteY2" fmla="*/ 4581922 h 4581922"/>
              <a:gd name="connsiteX3" fmla="*/ 2381 w 12199181"/>
              <a:gd name="connsiteY3" fmla="*/ 4581922 h 4581922"/>
              <a:gd name="connsiteX4" fmla="*/ 0 w 12199181"/>
              <a:gd name="connsiteY4" fmla="*/ 1075135 h 458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9181" h="4581922">
                <a:moveTo>
                  <a:pt x="0" y="1075135"/>
                </a:moveTo>
                <a:lnTo>
                  <a:pt x="12199181" y="0"/>
                </a:lnTo>
                <a:lnTo>
                  <a:pt x="12199181" y="4581922"/>
                </a:lnTo>
                <a:lnTo>
                  <a:pt x="2381" y="4581922"/>
                </a:lnTo>
                <a:cubicBezTo>
                  <a:pt x="1587" y="3412993"/>
                  <a:pt x="794" y="2244064"/>
                  <a:pt x="0" y="1075135"/>
                </a:cubicBez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pic>
        <p:nvPicPr>
          <p:cNvPr id="30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28650" y="2044907"/>
            <a:ext cx="7236000" cy="649114"/>
          </a:xfrm>
          <a:custGeom>
            <a:avLst/>
            <a:gdLst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6000 w 7236000"/>
              <a:gd name="connsiteY2" fmla="*/ 649114 h 649114"/>
              <a:gd name="connsiteX3" fmla="*/ 0 w 7236000"/>
              <a:gd name="connsiteY3" fmla="*/ 649114 h 649114"/>
              <a:gd name="connsiteX4" fmla="*/ 0 w 7236000"/>
              <a:gd name="connsiteY4" fmla="*/ 0 h 649114"/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4238 w 7236000"/>
              <a:gd name="connsiteY2" fmla="*/ 514937 h 649114"/>
              <a:gd name="connsiteX3" fmla="*/ 7236000 w 7236000"/>
              <a:gd name="connsiteY3" fmla="*/ 649114 h 649114"/>
              <a:gd name="connsiteX4" fmla="*/ 0 w 7236000"/>
              <a:gd name="connsiteY4" fmla="*/ 649114 h 649114"/>
              <a:gd name="connsiteX5" fmla="*/ 0 w 7236000"/>
              <a:gd name="connsiteY5" fmla="*/ 0 h 649114"/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4238 w 7236000"/>
              <a:gd name="connsiteY2" fmla="*/ 514937 h 649114"/>
              <a:gd name="connsiteX3" fmla="*/ 7236000 w 7236000"/>
              <a:gd name="connsiteY3" fmla="*/ 649114 h 649114"/>
              <a:gd name="connsiteX4" fmla="*/ 5812631 w 7236000"/>
              <a:gd name="connsiteY4" fmla="*/ 648287 h 649114"/>
              <a:gd name="connsiteX5" fmla="*/ 0 w 7236000"/>
              <a:gd name="connsiteY5" fmla="*/ 649114 h 649114"/>
              <a:gd name="connsiteX6" fmla="*/ 0 w 7236000"/>
              <a:gd name="connsiteY6" fmla="*/ 0 h 649114"/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4238 w 7236000"/>
              <a:gd name="connsiteY2" fmla="*/ 514937 h 649114"/>
              <a:gd name="connsiteX3" fmla="*/ 5812631 w 7236000"/>
              <a:gd name="connsiteY3" fmla="*/ 648287 h 649114"/>
              <a:gd name="connsiteX4" fmla="*/ 0 w 7236000"/>
              <a:gd name="connsiteY4" fmla="*/ 649114 h 649114"/>
              <a:gd name="connsiteX5" fmla="*/ 0 w 7236000"/>
              <a:gd name="connsiteY5" fmla="*/ 0 h 649114"/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4238 w 7236000"/>
              <a:gd name="connsiteY2" fmla="*/ 514937 h 649114"/>
              <a:gd name="connsiteX3" fmla="*/ 5812631 w 7236000"/>
              <a:gd name="connsiteY3" fmla="*/ 648287 h 649114"/>
              <a:gd name="connsiteX4" fmla="*/ 0 w 7236000"/>
              <a:gd name="connsiteY4" fmla="*/ 649114 h 649114"/>
              <a:gd name="connsiteX5" fmla="*/ 0 w 7236000"/>
              <a:gd name="connsiteY5" fmla="*/ 0 h 64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36000" h="649114">
                <a:moveTo>
                  <a:pt x="0" y="0"/>
                </a:moveTo>
                <a:lnTo>
                  <a:pt x="7236000" y="0"/>
                </a:lnTo>
                <a:cubicBezTo>
                  <a:pt x="7235413" y="171646"/>
                  <a:pt x="7234825" y="343291"/>
                  <a:pt x="7234238" y="514937"/>
                </a:cubicBezTo>
                <a:lnTo>
                  <a:pt x="5812631" y="648287"/>
                </a:lnTo>
                <a:lnTo>
                  <a:pt x="0" y="649114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Headline der 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991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8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7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8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9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0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1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2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3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4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5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Buerstung O_L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"/>
          <a:stretch/>
        </p:blipFill>
        <p:spPr bwMode="white">
          <a:xfrm>
            <a:off x="-1" y="0"/>
            <a:ext cx="12196800" cy="6489340"/>
          </a:xfrm>
          <a:prstGeom prst="rect">
            <a:avLst/>
          </a:prstGeom>
        </p:spPr>
      </p:pic>
      <p:sp>
        <p:nvSpPr>
          <p:cNvPr id="25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8650" y="288926"/>
            <a:ext cx="10938149" cy="1025922"/>
          </a:xfrm>
        </p:spPr>
        <p:txBody>
          <a:bodyPr wrap="square"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Bilder Folie, Headline </a:t>
            </a:r>
            <a:r>
              <a:rPr lang="de-DE" noProof="0" dirty="0" smtClean="0"/>
              <a:t>CorpoS </a:t>
            </a:r>
            <a:r>
              <a:rPr lang="de-DE" dirty="0" smtClean="0"/>
              <a:t>(Textkörper) 35 pt. </a:t>
            </a:r>
            <a:br>
              <a:rPr lang="de-DE" dirty="0" smtClean="0"/>
            </a:br>
            <a:r>
              <a:rPr lang="de-DE" dirty="0" smtClean="0"/>
              <a:t>in zwei oder mehr Zeilen</a:t>
            </a:r>
            <a:endParaRPr lang="de-DE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7990"/>
            <a:ext cx="12196800" cy="3060121"/>
          </a:xfrm>
          <a:custGeom>
            <a:avLst/>
            <a:gdLst>
              <a:gd name="connsiteX0" fmla="*/ 0 w 12196800"/>
              <a:gd name="connsiteY0" fmla="*/ 0 h 3060123"/>
              <a:gd name="connsiteX1" fmla="*/ 12196800 w 12196800"/>
              <a:gd name="connsiteY1" fmla="*/ 0 h 3060123"/>
              <a:gd name="connsiteX2" fmla="*/ 12196800 w 12196800"/>
              <a:gd name="connsiteY2" fmla="*/ 3060123 h 3060123"/>
              <a:gd name="connsiteX3" fmla="*/ 0 w 12196800"/>
              <a:gd name="connsiteY3" fmla="*/ 3060123 h 3060123"/>
              <a:gd name="connsiteX4" fmla="*/ 0 w 12196800"/>
              <a:gd name="connsiteY4" fmla="*/ 0 h 3060123"/>
              <a:gd name="connsiteX0" fmla="*/ 0 w 12196800"/>
              <a:gd name="connsiteY0" fmla="*/ 0 h 3060123"/>
              <a:gd name="connsiteX1" fmla="*/ 12196800 w 12196800"/>
              <a:gd name="connsiteY1" fmla="*/ 0 h 3060123"/>
              <a:gd name="connsiteX2" fmla="*/ 12196800 w 12196800"/>
              <a:gd name="connsiteY2" fmla="*/ 3060123 h 3060123"/>
              <a:gd name="connsiteX3" fmla="*/ 0 w 12196800"/>
              <a:gd name="connsiteY3" fmla="*/ 3060123 h 3060123"/>
              <a:gd name="connsiteX4" fmla="*/ 0 w 12196800"/>
              <a:gd name="connsiteY4" fmla="*/ 1070191 h 3060123"/>
              <a:gd name="connsiteX5" fmla="*/ 0 w 12196800"/>
              <a:gd name="connsiteY5" fmla="*/ 0 h 3060123"/>
              <a:gd name="connsiteX0" fmla="*/ 0 w 12196800"/>
              <a:gd name="connsiteY0" fmla="*/ 1070191 h 3060123"/>
              <a:gd name="connsiteX1" fmla="*/ 12196800 w 12196800"/>
              <a:gd name="connsiteY1" fmla="*/ 0 h 3060123"/>
              <a:gd name="connsiteX2" fmla="*/ 12196800 w 12196800"/>
              <a:gd name="connsiteY2" fmla="*/ 3060123 h 3060123"/>
              <a:gd name="connsiteX3" fmla="*/ 0 w 12196800"/>
              <a:gd name="connsiteY3" fmla="*/ 3060123 h 3060123"/>
              <a:gd name="connsiteX4" fmla="*/ 0 w 12196800"/>
              <a:gd name="connsiteY4" fmla="*/ 1070191 h 306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6800" h="3060123">
                <a:moveTo>
                  <a:pt x="0" y="1070191"/>
                </a:moveTo>
                <a:lnTo>
                  <a:pt x="12196800" y="0"/>
                </a:lnTo>
                <a:lnTo>
                  <a:pt x="12196800" y="3060123"/>
                </a:lnTo>
                <a:lnTo>
                  <a:pt x="0" y="3060123"/>
                </a:lnTo>
                <a:lnTo>
                  <a:pt x="0" y="1070191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660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 Bild Bürstu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7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8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9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0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1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2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33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34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5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Buerstung O_S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white">
          <a:xfrm>
            <a:off x="0" y="-1"/>
            <a:ext cx="12196800" cy="6489341"/>
          </a:xfrm>
          <a:prstGeom prst="rect">
            <a:avLst/>
          </a:prstGeom>
        </p:spPr>
      </p:pic>
      <p:sp>
        <p:nvSpPr>
          <p:cNvPr id="25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9277"/>
            <a:ext cx="12196800" cy="5338836"/>
          </a:xfrm>
          <a:custGeom>
            <a:avLst/>
            <a:gdLst>
              <a:gd name="connsiteX0" fmla="*/ 0 w 12196800"/>
              <a:gd name="connsiteY0" fmla="*/ 0 h 5338836"/>
              <a:gd name="connsiteX1" fmla="*/ 12196800 w 12196800"/>
              <a:gd name="connsiteY1" fmla="*/ 0 h 5338836"/>
              <a:gd name="connsiteX2" fmla="*/ 12196800 w 12196800"/>
              <a:gd name="connsiteY2" fmla="*/ 5338836 h 5338836"/>
              <a:gd name="connsiteX3" fmla="*/ 0 w 12196800"/>
              <a:gd name="connsiteY3" fmla="*/ 5338836 h 5338836"/>
              <a:gd name="connsiteX4" fmla="*/ 0 w 12196800"/>
              <a:gd name="connsiteY4" fmla="*/ 0 h 5338836"/>
              <a:gd name="connsiteX0" fmla="*/ 0 w 12196800"/>
              <a:gd name="connsiteY0" fmla="*/ 0 h 5338836"/>
              <a:gd name="connsiteX1" fmla="*/ 12196800 w 12196800"/>
              <a:gd name="connsiteY1" fmla="*/ 0 h 5338836"/>
              <a:gd name="connsiteX2" fmla="*/ 12196800 w 12196800"/>
              <a:gd name="connsiteY2" fmla="*/ 5338836 h 5338836"/>
              <a:gd name="connsiteX3" fmla="*/ 0 w 12196800"/>
              <a:gd name="connsiteY3" fmla="*/ 5338836 h 5338836"/>
              <a:gd name="connsiteX4" fmla="*/ 0 w 12196800"/>
              <a:gd name="connsiteY4" fmla="*/ 1067667 h 5338836"/>
              <a:gd name="connsiteX5" fmla="*/ 0 w 12196800"/>
              <a:gd name="connsiteY5" fmla="*/ 0 h 5338836"/>
              <a:gd name="connsiteX0" fmla="*/ 0 w 12196800"/>
              <a:gd name="connsiteY0" fmla="*/ 1067667 h 5338836"/>
              <a:gd name="connsiteX1" fmla="*/ 12196800 w 12196800"/>
              <a:gd name="connsiteY1" fmla="*/ 0 h 5338836"/>
              <a:gd name="connsiteX2" fmla="*/ 12196800 w 12196800"/>
              <a:gd name="connsiteY2" fmla="*/ 5338836 h 5338836"/>
              <a:gd name="connsiteX3" fmla="*/ 0 w 12196800"/>
              <a:gd name="connsiteY3" fmla="*/ 5338836 h 5338836"/>
              <a:gd name="connsiteX4" fmla="*/ 0 w 12196800"/>
              <a:gd name="connsiteY4" fmla="*/ 1067667 h 53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6800" h="5338836">
                <a:moveTo>
                  <a:pt x="0" y="1067667"/>
                </a:moveTo>
                <a:lnTo>
                  <a:pt x="12196800" y="0"/>
                </a:lnTo>
                <a:lnTo>
                  <a:pt x="12196800" y="5338836"/>
                </a:lnTo>
                <a:lnTo>
                  <a:pt x="0" y="5338836"/>
                </a:lnTo>
                <a:lnTo>
                  <a:pt x="0" y="1067667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einfügen</a:t>
            </a:r>
            <a:endParaRPr lang="de-DE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9" name="Title 2"/>
          <p:cNvSpPr>
            <a:spLocks noGrp="1"/>
          </p:cNvSpPr>
          <p:nvPr>
            <p:ph type="title" hasCustomPrompt="1"/>
          </p:nvPr>
        </p:nvSpPr>
        <p:spPr>
          <a:xfrm>
            <a:off x="630444" y="288924"/>
            <a:ext cx="10936355" cy="1152000"/>
          </a:xfrm>
          <a:custGeom>
            <a:avLst/>
            <a:gdLst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6355 w 10936355"/>
              <a:gd name="connsiteY2" fmla="*/ 1152000 h 1152000"/>
              <a:gd name="connsiteX3" fmla="*/ 0 w 10936355"/>
              <a:gd name="connsiteY3" fmla="*/ 1152000 h 1152000"/>
              <a:gd name="connsiteX4" fmla="*/ 0 w 10936355"/>
              <a:gd name="connsiteY4" fmla="*/ 0 h 1152000"/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2906 w 10936355"/>
              <a:gd name="connsiteY2" fmla="*/ 695326 h 1152000"/>
              <a:gd name="connsiteX3" fmla="*/ 10936355 w 10936355"/>
              <a:gd name="connsiteY3" fmla="*/ 1152000 h 1152000"/>
              <a:gd name="connsiteX4" fmla="*/ 0 w 10936355"/>
              <a:gd name="connsiteY4" fmla="*/ 1152000 h 1152000"/>
              <a:gd name="connsiteX5" fmla="*/ 0 w 10936355"/>
              <a:gd name="connsiteY5" fmla="*/ 0 h 1152000"/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2906 w 10936355"/>
              <a:gd name="connsiteY2" fmla="*/ 695326 h 1152000"/>
              <a:gd name="connsiteX3" fmla="*/ 10936355 w 10936355"/>
              <a:gd name="connsiteY3" fmla="*/ 1152000 h 1152000"/>
              <a:gd name="connsiteX4" fmla="*/ 4948164 w 10936355"/>
              <a:gd name="connsiteY4" fmla="*/ 1147990 h 1152000"/>
              <a:gd name="connsiteX5" fmla="*/ 0 w 10936355"/>
              <a:gd name="connsiteY5" fmla="*/ 1152000 h 1152000"/>
              <a:gd name="connsiteX6" fmla="*/ 0 w 10936355"/>
              <a:gd name="connsiteY6" fmla="*/ 0 h 1152000"/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2906 w 10936355"/>
              <a:gd name="connsiteY2" fmla="*/ 695326 h 1152000"/>
              <a:gd name="connsiteX3" fmla="*/ 4948164 w 10936355"/>
              <a:gd name="connsiteY3" fmla="*/ 1147990 h 1152000"/>
              <a:gd name="connsiteX4" fmla="*/ 0 w 10936355"/>
              <a:gd name="connsiteY4" fmla="*/ 1152000 h 1152000"/>
              <a:gd name="connsiteX5" fmla="*/ 0 w 10936355"/>
              <a:gd name="connsiteY5" fmla="*/ 0 h 1152000"/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2906 w 10936355"/>
              <a:gd name="connsiteY2" fmla="*/ 695326 h 1152000"/>
              <a:gd name="connsiteX3" fmla="*/ 4948164 w 10936355"/>
              <a:gd name="connsiteY3" fmla="*/ 1147990 h 1152000"/>
              <a:gd name="connsiteX4" fmla="*/ 0 w 10936355"/>
              <a:gd name="connsiteY4" fmla="*/ 1152000 h 1152000"/>
              <a:gd name="connsiteX5" fmla="*/ 0 w 10936355"/>
              <a:gd name="connsiteY5" fmla="*/ 0 h 11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355" h="1152000">
                <a:moveTo>
                  <a:pt x="0" y="0"/>
                </a:moveTo>
                <a:lnTo>
                  <a:pt x="10936355" y="0"/>
                </a:lnTo>
                <a:cubicBezTo>
                  <a:pt x="10935205" y="231775"/>
                  <a:pt x="10934056" y="463551"/>
                  <a:pt x="10932906" y="695326"/>
                </a:cubicBezTo>
                <a:lnTo>
                  <a:pt x="4948164" y="1147990"/>
                </a:lnTo>
                <a:lnTo>
                  <a:pt x="0" y="1152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Bilder Folie, Headline CorpoS (Textkörper) 35 pt. </a:t>
            </a:r>
            <a:br>
              <a:rPr lang="de-DE" dirty="0" smtClean="0"/>
            </a:br>
            <a:r>
              <a:rPr lang="de-DE" dirty="0" smtClean="0"/>
              <a:t>in zwei Zeilen</a:t>
            </a:r>
          </a:p>
        </p:txBody>
      </p:sp>
    </p:spTree>
    <p:extLst>
      <p:ext uri="{BB962C8B-B14F-4D97-AF65-F5344CB8AC3E}">
        <p14:creationId xmlns:p14="http://schemas.microsoft.com/office/powerpoint/2010/main" val="33926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folie mit Bür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uerstung U_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2196799" cy="6491845"/>
          </a:xfrm>
          <a:prstGeom prst="rect">
            <a:avLst/>
          </a:prstGeom>
        </p:spPr>
      </p:pic>
      <p:sp>
        <p:nvSpPr>
          <p:cNvPr id="2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88925"/>
            <a:ext cx="10938149" cy="1149123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 smtClean="0"/>
              <a:t>Headline für Agenda in CorpoS (Textkörper) 35 pt. </a:t>
            </a:r>
            <a:br>
              <a:rPr lang="de-DE" noProof="0" dirty="0" smtClean="0"/>
            </a:br>
            <a:r>
              <a:rPr lang="de-DE" noProof="0" dirty="0" smtClean="0"/>
              <a:t>in ein oder zwei Zeilen</a:t>
            </a:r>
            <a:endParaRPr lang="de-DE" dirty="0"/>
          </a:p>
        </p:txBody>
      </p:sp>
      <p:grpSp>
        <p:nvGrpSpPr>
          <p:cNvPr id="21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2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3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24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5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26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7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8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29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0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0445" y="1504951"/>
            <a:ext cx="10936716" cy="3387089"/>
          </a:xfrm>
          <a:custGeom>
            <a:avLst/>
            <a:gdLst>
              <a:gd name="connsiteX0" fmla="*/ 0 w 10936081"/>
              <a:gd name="connsiteY0" fmla="*/ 0 h 3384000"/>
              <a:gd name="connsiteX1" fmla="*/ 10936081 w 10936081"/>
              <a:gd name="connsiteY1" fmla="*/ 0 h 3384000"/>
              <a:gd name="connsiteX2" fmla="*/ 10936081 w 10936081"/>
              <a:gd name="connsiteY2" fmla="*/ 3384000 h 3384000"/>
              <a:gd name="connsiteX3" fmla="*/ 0 w 10936081"/>
              <a:gd name="connsiteY3" fmla="*/ 3384000 h 3384000"/>
              <a:gd name="connsiteX4" fmla="*/ 0 w 10936081"/>
              <a:gd name="connsiteY4" fmla="*/ 0 h 3384000"/>
              <a:gd name="connsiteX0" fmla="*/ 0 w 10936081"/>
              <a:gd name="connsiteY0" fmla="*/ 0 h 3387089"/>
              <a:gd name="connsiteX1" fmla="*/ 10936081 w 10936081"/>
              <a:gd name="connsiteY1" fmla="*/ 0 h 3387089"/>
              <a:gd name="connsiteX2" fmla="*/ 10936081 w 10936081"/>
              <a:gd name="connsiteY2" fmla="*/ 3384000 h 3387089"/>
              <a:gd name="connsiteX3" fmla="*/ 2006076 w 10936081"/>
              <a:gd name="connsiteY3" fmla="*/ 3387089 h 3387089"/>
              <a:gd name="connsiteX4" fmla="*/ 0 w 10936081"/>
              <a:gd name="connsiteY4" fmla="*/ 3384000 h 3387089"/>
              <a:gd name="connsiteX5" fmla="*/ 0 w 10936081"/>
              <a:gd name="connsiteY5" fmla="*/ 0 h 3387089"/>
              <a:gd name="connsiteX0" fmla="*/ 0 w 10936716"/>
              <a:gd name="connsiteY0" fmla="*/ 0 h 3387089"/>
              <a:gd name="connsiteX1" fmla="*/ 10936081 w 10936716"/>
              <a:gd name="connsiteY1" fmla="*/ 0 h 3387089"/>
              <a:gd name="connsiteX2" fmla="*/ 10936716 w 10936716"/>
              <a:gd name="connsiteY2" fmla="*/ 2556509 h 3387089"/>
              <a:gd name="connsiteX3" fmla="*/ 10936081 w 10936716"/>
              <a:gd name="connsiteY3" fmla="*/ 3384000 h 3387089"/>
              <a:gd name="connsiteX4" fmla="*/ 2006076 w 10936716"/>
              <a:gd name="connsiteY4" fmla="*/ 3387089 h 3387089"/>
              <a:gd name="connsiteX5" fmla="*/ 0 w 10936716"/>
              <a:gd name="connsiteY5" fmla="*/ 3384000 h 3387089"/>
              <a:gd name="connsiteX6" fmla="*/ 0 w 10936716"/>
              <a:gd name="connsiteY6" fmla="*/ 0 h 3387089"/>
              <a:gd name="connsiteX0" fmla="*/ 0 w 10936716"/>
              <a:gd name="connsiteY0" fmla="*/ 0 h 3387089"/>
              <a:gd name="connsiteX1" fmla="*/ 10936081 w 10936716"/>
              <a:gd name="connsiteY1" fmla="*/ 0 h 3387089"/>
              <a:gd name="connsiteX2" fmla="*/ 10936716 w 10936716"/>
              <a:gd name="connsiteY2" fmla="*/ 2556509 h 3387089"/>
              <a:gd name="connsiteX3" fmla="*/ 2006076 w 10936716"/>
              <a:gd name="connsiteY3" fmla="*/ 3387089 h 3387089"/>
              <a:gd name="connsiteX4" fmla="*/ 0 w 10936716"/>
              <a:gd name="connsiteY4" fmla="*/ 3384000 h 3387089"/>
              <a:gd name="connsiteX5" fmla="*/ 0 w 10936716"/>
              <a:gd name="connsiteY5" fmla="*/ 0 h 3387089"/>
              <a:gd name="connsiteX0" fmla="*/ 0 w 10936716"/>
              <a:gd name="connsiteY0" fmla="*/ 0 h 3387089"/>
              <a:gd name="connsiteX1" fmla="*/ 10936081 w 10936716"/>
              <a:gd name="connsiteY1" fmla="*/ 0 h 3387089"/>
              <a:gd name="connsiteX2" fmla="*/ 10936716 w 10936716"/>
              <a:gd name="connsiteY2" fmla="*/ 2556509 h 3387089"/>
              <a:gd name="connsiteX3" fmla="*/ 2006076 w 10936716"/>
              <a:gd name="connsiteY3" fmla="*/ 3387089 h 3387089"/>
              <a:gd name="connsiteX4" fmla="*/ 0 w 10936716"/>
              <a:gd name="connsiteY4" fmla="*/ 3384000 h 3387089"/>
              <a:gd name="connsiteX5" fmla="*/ 0 w 10936716"/>
              <a:gd name="connsiteY5" fmla="*/ 0 h 338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716" h="3387089">
                <a:moveTo>
                  <a:pt x="0" y="0"/>
                </a:moveTo>
                <a:lnTo>
                  <a:pt x="10936081" y="0"/>
                </a:lnTo>
                <a:cubicBezTo>
                  <a:pt x="10936293" y="852170"/>
                  <a:pt x="10936504" y="1704339"/>
                  <a:pt x="10936716" y="2556509"/>
                </a:cubicBezTo>
                <a:lnTo>
                  <a:pt x="2006076" y="3387089"/>
                </a:lnTo>
                <a:lnTo>
                  <a:pt x="0" y="3384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360000" indent="-3600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2pPr>
            <a:lvl3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3pPr>
            <a:lvl4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4pPr>
            <a:lvl5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  <a:lvl6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6pPr>
            <a:lvl7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7pPr>
            <a:lvl8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8pPr>
            <a:lvl9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Agenda Punkt einfügen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 </a:t>
            </a:r>
          </a:p>
          <a:p>
            <a:pPr lvl="3"/>
            <a:r>
              <a:rPr lang="de-DE" dirty="0" smtClean="0"/>
              <a:t>Vierte Ebene </a:t>
            </a:r>
          </a:p>
          <a:p>
            <a:pPr lvl="4"/>
            <a:r>
              <a:rPr lang="de-DE" dirty="0" smtClean="0"/>
              <a:t>Fünfte Ebene </a:t>
            </a:r>
          </a:p>
          <a:p>
            <a:pPr lvl="5"/>
            <a:r>
              <a:rPr lang="de-DE" dirty="0" smtClean="0"/>
              <a:t>Sechste Ebene </a:t>
            </a:r>
          </a:p>
          <a:p>
            <a:pPr lvl="6"/>
            <a:r>
              <a:rPr lang="de-DE" dirty="0" smtClean="0"/>
              <a:t>Siebte Ebene </a:t>
            </a:r>
          </a:p>
          <a:p>
            <a:pPr lvl="7"/>
            <a:r>
              <a:rPr lang="de-DE" dirty="0" smtClean="0"/>
              <a:t>Achte</a:t>
            </a:r>
          </a:p>
        </p:txBody>
      </p:sp>
    </p:spTree>
    <p:extLst>
      <p:ext uri="{BB962C8B-B14F-4D97-AF65-F5344CB8AC3E}">
        <p14:creationId xmlns:p14="http://schemas.microsoft.com/office/powerpoint/2010/main" val="26501545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948" userDrawn="1">
          <p15:clr>
            <a:srgbClr val="FBAE40"/>
          </p15:clr>
        </p15:guide>
        <p15:guide id="3" orient="horz" pos="331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folie ohne Bür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Headline für Agenda in CorpoS (Textkörper) 35 pt. </a:t>
            </a:r>
            <a:br>
              <a:rPr lang="de-DE" noProof="0" dirty="0" smtClean="0"/>
            </a:br>
            <a:r>
              <a:rPr lang="de-DE" noProof="0" dirty="0" smtClean="0"/>
              <a:t>in ein oder zwei Zeilen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1" y="1504950"/>
            <a:ext cx="10937874" cy="4876799"/>
          </a:xfrm>
        </p:spPr>
        <p:txBody>
          <a:bodyPr/>
          <a:lstStyle>
            <a:lvl1pPr marL="360000" indent="-360000">
              <a:buSzPct val="100000"/>
              <a:buFont typeface="+mj-lt"/>
              <a:buAutoNum type="arabicPeriod"/>
              <a:defRPr baseline="0">
                <a:solidFill>
                  <a:schemeClr val="tx1"/>
                </a:solidFill>
              </a:defRPr>
            </a:lvl1pPr>
            <a:lvl2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2pPr>
            <a:lvl3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3pPr>
            <a:lvl4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4pPr>
            <a:lvl5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  <a:lvl6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6pPr>
            <a:lvl7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7pPr>
            <a:lvl8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8pPr>
            <a:lvl9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Agenda Punkt einfügen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 </a:t>
            </a:r>
          </a:p>
          <a:p>
            <a:pPr lvl="3"/>
            <a:r>
              <a:rPr lang="de-DE" dirty="0" smtClean="0"/>
              <a:t>Vierte Ebene </a:t>
            </a:r>
          </a:p>
          <a:p>
            <a:pPr lvl="4"/>
            <a:r>
              <a:rPr lang="de-DE" dirty="0" smtClean="0"/>
              <a:t>Fünfte Ebene </a:t>
            </a:r>
          </a:p>
          <a:p>
            <a:pPr lvl="5"/>
            <a:r>
              <a:rPr lang="de-DE" dirty="0" smtClean="0"/>
              <a:t>Sechste Ebene </a:t>
            </a:r>
          </a:p>
          <a:p>
            <a:pPr lvl="6"/>
            <a:r>
              <a:rPr lang="de-DE" dirty="0" smtClean="0"/>
              <a:t>Siebte Ebene </a:t>
            </a:r>
          </a:p>
          <a:p>
            <a:pPr lvl="7"/>
            <a:r>
              <a:rPr lang="de-DE" dirty="0" smtClean="0"/>
              <a:t>Achte Ebene </a:t>
            </a:r>
          </a:p>
          <a:p>
            <a:pPr lvl="8"/>
            <a:r>
              <a:rPr lang="de-DE" dirty="0" smtClean="0"/>
              <a:t>Neunte Ebene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2250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948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8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 smtClean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  <p:grpSp>
          <p:nvGrpSpPr>
            <p:cNvPr id="36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13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bringen über Menu: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100" b="0" baseline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100" b="0" baseline="0" dirty="0" smtClean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grpSp>
            <p:nvGrpSpPr>
              <p:cNvPr id="35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2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erhöhen</a:t>
                  </a:r>
                </a:p>
              </p:txBody>
            </p:sp>
            <p:sp>
              <p:nvSpPr>
                <p:cNvPr id="23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1000" b="0" baseline="0" dirty="0" smtClean="0">
                      <a:solidFill>
                        <a:schemeClr val="accent5"/>
                      </a:solidFill>
                      <a:latin typeface="+mn-lt"/>
                    </a:rPr>
                    <a:t>Listenebene verringern</a:t>
                  </a:r>
                </a:p>
              </p:txBody>
            </p:sp>
            <p:pic>
              <p:nvPicPr>
                <p:cNvPr id="7" name="Listenebene erhöhen"/>
                <p:cNvPicPr>
                  <a:picLocks noChangeAspect="1"/>
                </p:cNvPicPr>
                <p:nvPr userDrawn="1"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4" name="Listenebene verringern"/>
                <p:cNvPicPr>
                  <a:picLocks noChangeAspect="1"/>
                </p:cNvPicPr>
                <p:nvPr userDrawn="1"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8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sz="1200" dirty="0" smtClean="0">
                <a:latin typeface="+mn-lt"/>
                <a:cs typeface="Daimler CS"/>
              </a:rPr>
              <a:t>Daimler AG</a:t>
            </a:r>
            <a:endParaRPr lang="de-DE" sz="1200" dirty="0">
              <a:latin typeface="+mn-lt"/>
              <a:cs typeface="Daimler CS"/>
            </a:endParaRPr>
          </a:p>
        </p:txBody>
      </p:sp>
      <p:cxnSp>
        <p:nvCxnSpPr>
          <p:cNvPr id="14" name="Footerline"/>
          <p:cNvCxnSpPr/>
          <p:nvPr userDrawn="1"/>
        </p:nvCxnSpPr>
        <p:spPr bwMode="auto">
          <a:xfrm>
            <a:off x="629999" y="6489340"/>
            <a:ext cx="10936800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630445" y="1504951"/>
            <a:ext cx="10936080" cy="4876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 einfügen in </a:t>
            </a:r>
            <a:r>
              <a:rPr lang="de-DE" noProof="0" dirty="0" smtClean="0"/>
              <a:t>CorpoS (Body) 24 pt. (Hervorhebungen in fett) </a:t>
            </a:r>
            <a:r>
              <a:rPr lang="de-DE" dirty="0" smtClean="0"/>
              <a:t>// für Zusammenfassung oder kurzes Highlight: Start // Absatz // Listenebene erhöhen</a:t>
            </a:r>
          </a:p>
          <a:p>
            <a:pPr lvl="1"/>
            <a:r>
              <a:rPr lang="de-DE" dirty="0" smtClean="0"/>
              <a:t>Zweite Ebene (Zusammenfassung oder kurzes Highlight)</a:t>
            </a:r>
          </a:p>
          <a:p>
            <a:pPr lvl="2"/>
            <a:r>
              <a:rPr lang="de-DE" dirty="0" smtClean="0"/>
              <a:t>Dritte Ebene </a:t>
            </a:r>
          </a:p>
          <a:p>
            <a:pPr lvl="3"/>
            <a:r>
              <a:rPr lang="de-DE" dirty="0" smtClean="0"/>
              <a:t>Vierte Ebene </a:t>
            </a:r>
          </a:p>
          <a:p>
            <a:pPr lvl="4"/>
            <a:r>
              <a:rPr lang="de-DE" dirty="0" smtClean="0"/>
              <a:t>Fünfte Ebene </a:t>
            </a:r>
          </a:p>
          <a:p>
            <a:pPr lvl="5"/>
            <a:r>
              <a:rPr lang="de-DE" dirty="0" smtClean="0"/>
              <a:t>Sechste Ebene </a:t>
            </a:r>
          </a:p>
          <a:p>
            <a:pPr lvl="6"/>
            <a:r>
              <a:rPr lang="de-DE" dirty="0" smtClean="0"/>
              <a:t>Siebte Ebene </a:t>
            </a:r>
          </a:p>
          <a:p>
            <a:pPr lvl="7"/>
            <a:r>
              <a:rPr lang="de-DE" dirty="0" smtClean="0"/>
              <a:t>Achte Ebene </a:t>
            </a:r>
          </a:p>
          <a:p>
            <a:pPr lvl="8"/>
            <a:r>
              <a:rPr lang="de-DE" dirty="0" smtClean="0"/>
              <a:t>Neunte Ebene 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628651" y="286048"/>
            <a:ext cx="10938148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 smtClean="0"/>
              <a:t>Headline in CorpoS (Textkörper) 35 pt.</a:t>
            </a:r>
            <a:br>
              <a:rPr lang="de-DE" noProof="0" dirty="0" smtClean="0"/>
            </a:br>
            <a:r>
              <a:rPr lang="de-DE" noProof="0" dirty="0" smtClean="0"/>
              <a:t>über zwei Zeilen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indent="0" algn="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200">
                <a:latin typeface="+mn-lt"/>
              </a:defRPr>
            </a:lvl2pPr>
            <a:lvl3pPr marL="0" indent="0" algn="r">
              <a:spcBef>
                <a:spcPts val="0"/>
              </a:spcBef>
              <a:defRPr sz="1200">
                <a:latin typeface="+mn-lt"/>
              </a:defRPr>
            </a:lvl3pPr>
            <a:lvl4pPr marL="0" indent="0" algn="r">
              <a:spcBef>
                <a:spcPts val="0"/>
              </a:spcBef>
              <a:defRPr sz="1200">
                <a:latin typeface="+mn-lt"/>
              </a:defRPr>
            </a:lvl4pPr>
            <a:lvl5pPr marL="0" indent="0" algn="r">
              <a:spcBef>
                <a:spcPts val="0"/>
              </a:spcBef>
              <a:defRPr sz="1200">
                <a:latin typeface="+mn-lt"/>
              </a:defRPr>
            </a:lvl5pPr>
            <a:lvl6pPr marL="0" indent="0" algn="r">
              <a:spcBef>
                <a:spcPts val="0"/>
              </a:spcBef>
              <a:defRPr sz="1200">
                <a:latin typeface="+mn-lt"/>
              </a:defRPr>
            </a:lvl6pPr>
            <a:lvl7pPr marL="0" indent="0" algn="r">
              <a:spcBef>
                <a:spcPts val="0"/>
              </a:spcBef>
              <a:defRPr sz="1200">
                <a:latin typeface="+mn-lt"/>
              </a:defRPr>
            </a:lvl7pPr>
            <a:lvl8pPr marL="0" indent="0" algn="r">
              <a:spcBef>
                <a:spcPts val="0"/>
              </a:spcBef>
              <a:defRPr sz="1200">
                <a:latin typeface="+mn-lt"/>
              </a:defRPr>
            </a:lvl8pPr>
            <a:lvl9pPr marL="0" indent="0" algn="r">
              <a:spcBef>
                <a:spcPts val="0"/>
              </a:spcBef>
              <a:defRPr sz="1200">
                <a:latin typeface="+mn-lt"/>
              </a:defRPr>
            </a:lvl9pPr>
          </a:lstStyle>
          <a:p>
            <a:r>
              <a:rPr lang="de-DE" dirty="0" smtClean="0"/>
              <a:t>Titel der Präsentation / Abteilung / Datum /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11042552" y="6566400"/>
            <a:ext cx="1155798" cy="21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200">
                <a:latin typeface="+mn-lt"/>
              </a:defRPr>
            </a:lvl2pPr>
            <a:lvl3pPr marL="0" indent="0" algn="l">
              <a:spcBef>
                <a:spcPts val="0"/>
              </a:spcBef>
              <a:defRPr sz="1200">
                <a:latin typeface="+mn-lt"/>
              </a:defRPr>
            </a:lvl3pPr>
            <a:lvl4pPr marL="0" indent="0" algn="l">
              <a:spcBef>
                <a:spcPts val="0"/>
              </a:spcBef>
              <a:defRPr sz="1200">
                <a:latin typeface="+mn-lt"/>
              </a:defRPr>
            </a:lvl4pPr>
            <a:lvl5pPr marL="0" indent="0" algn="l">
              <a:spcBef>
                <a:spcPts val="0"/>
              </a:spcBef>
              <a:defRPr sz="1200">
                <a:latin typeface="+mn-lt"/>
              </a:defRPr>
            </a:lvl5pPr>
            <a:lvl6pPr marL="0" indent="0" algn="l">
              <a:spcBef>
                <a:spcPts val="0"/>
              </a:spcBef>
              <a:defRPr sz="1200">
                <a:latin typeface="+mn-lt"/>
              </a:defRPr>
            </a:lvl6pPr>
            <a:lvl7pPr marL="0" indent="0" algn="l">
              <a:spcBef>
                <a:spcPts val="0"/>
              </a:spcBef>
              <a:defRPr sz="1200">
                <a:latin typeface="+mn-lt"/>
              </a:defRPr>
            </a:lvl7pPr>
            <a:lvl8pPr marL="0" indent="0" algn="l">
              <a:spcBef>
                <a:spcPts val="0"/>
              </a:spcBef>
              <a:defRPr sz="1200">
                <a:latin typeface="+mn-lt"/>
              </a:defRPr>
            </a:lvl8pPr>
            <a:lvl9pPr marL="0" indent="0" algn="l">
              <a:spcBef>
                <a:spcPts val="0"/>
              </a:spcBef>
              <a:defRPr sz="1200">
                <a:latin typeface="+mn-lt"/>
              </a:defRPr>
            </a:lvl9pPr>
          </a:lstStyle>
          <a:p>
            <a:r>
              <a:rPr lang="de-DE" dirty="0" smtClean="0"/>
              <a:t>Seite </a:t>
            </a:r>
            <a:fld id="{52531704-8F80-415D-BD2B-6B9991AE822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10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4" r:id="rId3"/>
    <p:sldLayoutId id="2147483663" r:id="rId4"/>
    <p:sldLayoutId id="2147483661" r:id="rId5"/>
    <p:sldLayoutId id="2147483667" r:id="rId6"/>
    <p:sldLayoutId id="2147483666" r:id="rId7"/>
    <p:sldLayoutId id="2147483672" r:id="rId8"/>
    <p:sldLayoutId id="2147483673" r:id="rId9"/>
    <p:sldLayoutId id="2147483660" r:id="rId10"/>
    <p:sldLayoutId id="2147483684" r:id="rId11"/>
    <p:sldLayoutId id="2147483680" r:id="rId12"/>
    <p:sldLayoutId id="2147483685" r:id="rId13"/>
    <p:sldLayoutId id="2147483674" r:id="rId14"/>
    <p:sldLayoutId id="2147483665" r:id="rId15"/>
    <p:sldLayoutId id="2147483677" r:id="rId16"/>
    <p:sldLayoutId id="2147483675" r:id="rId17"/>
    <p:sldLayoutId id="2147483676" r:id="rId18"/>
    <p:sldLayoutId id="2147483668" r:id="rId19"/>
    <p:sldLayoutId id="2147483686" r:id="rId20"/>
    <p:sldLayoutId id="2147483687" r:id="rId21"/>
    <p:sldLayoutId id="2147483678" r:id="rId22"/>
    <p:sldLayoutId id="2147483688" r:id="rId23"/>
    <p:sldLayoutId id="2147483669" r:id="rId24"/>
    <p:sldLayoutId id="2147483670" r:id="rId25"/>
    <p:sldLayoutId id="2147483679" r:id="rId26"/>
    <p:sldLayoutId id="2147483681" r:id="rId27"/>
    <p:sldLayoutId id="2147483682" r:id="rId28"/>
    <p:sldLayoutId id="2147483683" r:id="rId29"/>
    <p:sldLayoutId id="2147483689" r:id="rId30"/>
    <p:sldLayoutId id="2147483690" r:id="rId31"/>
    <p:sldLayoutId id="2147483691" r:id="rId32"/>
    <p:sldLayoutId id="2147483692" r:id="rId33"/>
    <p:sldLayoutId id="2147483693" r:id="rId34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1088959" rtl="0" eaLnBrk="1" latinLnBrk="0" hangingPunct="1">
        <a:lnSpc>
          <a:spcPts val="4000"/>
        </a:lnSpc>
        <a:spcBef>
          <a:spcPts val="0"/>
        </a:spcBef>
        <a:buFont typeface="Arial" panose="020B0604020202020204" pitchFamily="34" charset="0"/>
        <a:buNone/>
        <a:defRPr sz="350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37600" indent="-237600" algn="l" defTabSz="1088959" rtl="0" eaLnBrk="1" latinLnBrk="0" hangingPunct="1">
        <a:lnSpc>
          <a:spcPts val="3200"/>
        </a:lnSpc>
        <a:spcBef>
          <a:spcPts val="0"/>
        </a:spcBef>
        <a:buSzPct val="80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479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959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438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918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2397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877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1356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836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6" userDrawn="1">
          <p15:clr>
            <a:srgbClr val="F26B43"/>
          </p15:clr>
        </p15:guide>
        <p15:guide id="2" pos="72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11" Type="http://schemas.openxmlformats.org/officeDocument/2006/relationships/hyperlink" Target="https://team.sp.wp.corpintra.net/sites/05437/DHC-Community/On-Premise/CaaS/PublicInformation/DHC%20CaaS%20Datasheet.pdf" TargetMode="Externa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team.sp.wp.corpintra.net/sites/05437/DHC-Community/CaaS/PublicInformation/DHC%20CaaS%20Datasheet.pdf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team.sp.wp.corpintra.net/sites/05437/DHC-Community/CaaS/PublicInformation/DHC_CaaS_Onboarding_Checklist.xls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800" dirty="0" smtClean="0"/>
              <a:t/>
            </a:r>
            <a:br>
              <a:rPr lang="de-DE" sz="4800" dirty="0" smtClean="0"/>
            </a:br>
            <a:r>
              <a:rPr lang="de-DE" sz="4800" dirty="0"/>
              <a:t/>
            </a:r>
            <a:br>
              <a:rPr lang="de-DE" sz="4800" dirty="0"/>
            </a:br>
            <a:r>
              <a:rPr lang="de-DE" sz="4800" dirty="0" smtClean="0"/>
              <a:t>DHC </a:t>
            </a:r>
            <a:r>
              <a:rPr lang="de-DE" sz="4800" dirty="0" err="1" smtClean="0"/>
              <a:t>CaaS</a:t>
            </a:r>
            <a:r>
              <a:rPr lang="de-DE" sz="4800" dirty="0" smtClean="0"/>
              <a:t> China (</a:t>
            </a:r>
            <a:r>
              <a:rPr lang="de-DE" sz="4800" dirty="0" err="1" smtClean="0"/>
              <a:t>Draft</a:t>
            </a:r>
            <a:r>
              <a:rPr lang="de-DE" sz="4800" dirty="0" smtClean="0"/>
              <a:t>)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7372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9774" y="286048"/>
            <a:ext cx="10938148" cy="551458"/>
          </a:xfrm>
        </p:spPr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Levels </a:t>
            </a:r>
            <a:r>
              <a:rPr lang="de-DE" dirty="0" err="1"/>
              <a:t>of</a:t>
            </a:r>
            <a:r>
              <a:rPr lang="de-DE" dirty="0"/>
              <a:t> Load </a:t>
            </a:r>
            <a:r>
              <a:rPr lang="de-DE" dirty="0" err="1"/>
              <a:t>Balancers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Daimler Hybrid Cloud - </a:t>
            </a:r>
            <a:r>
              <a:rPr lang="en-US" dirty="0" err="1"/>
              <a:t>CaaS</a:t>
            </a:r>
            <a:r>
              <a:rPr lang="en-US" dirty="0"/>
              <a:t> / Joachim </a:t>
            </a:r>
            <a:r>
              <a:rPr lang="en-US" dirty="0" err="1"/>
              <a:t>Keltsch</a:t>
            </a:r>
            <a:r>
              <a:rPr lang="en-US" dirty="0"/>
              <a:t> / ITI/CI /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52531704-8F80-415D-BD2B-6B9991AE822F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8" name="Picture 2" descr="https://team.sp.wp.corpintra.net/sites/00017/LSM_Blog/Daimler_Hybrid_Cloud/SiteAssets/SitePages/DaimlerHome/Daimler_Hybrid_Cloud_Logo_Ca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/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  <p:sp>
        <p:nvSpPr>
          <p:cNvPr id="45" name="Textplatzhalter 8"/>
          <p:cNvSpPr txBox="1">
            <a:spLocks/>
          </p:cNvSpPr>
          <p:nvPr/>
        </p:nvSpPr>
        <p:spPr>
          <a:xfrm>
            <a:off x="628978" y="4365898"/>
            <a:ext cx="10928944" cy="20567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37600" indent="-237600" algn="l" defTabSz="1088959" rtl="0" eaLnBrk="1" latinLnBrk="0" hangingPunct="1">
              <a:lnSpc>
                <a:spcPts val="32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Level 2: OpenStack Load Balancer as a Service</a:t>
            </a:r>
            <a:endParaRPr lang="en-US" sz="2000" dirty="0"/>
          </a:p>
          <a:p>
            <a:r>
              <a:rPr lang="de-DE" sz="2000" dirty="0"/>
              <a:t>An </a:t>
            </a:r>
            <a:r>
              <a:rPr lang="de-DE" sz="2000" dirty="0" err="1"/>
              <a:t>OpenStack</a:t>
            </a:r>
            <a:r>
              <a:rPr lang="de-DE" sz="2000" dirty="0"/>
              <a:t> </a:t>
            </a:r>
            <a:r>
              <a:rPr lang="de-DE" sz="2000" dirty="0" err="1"/>
              <a:t>LBaaS</a:t>
            </a:r>
            <a:r>
              <a:rPr lang="de-DE" sz="2000" dirty="0"/>
              <a:t> </a:t>
            </a:r>
            <a:r>
              <a:rPr lang="de-DE" sz="2000" dirty="0" err="1"/>
              <a:t>exposes</a:t>
            </a:r>
            <a:r>
              <a:rPr lang="de-DE" sz="2000" dirty="0"/>
              <a:t> Service A on a </a:t>
            </a:r>
            <a:r>
              <a:rPr lang="de-DE" sz="2000" dirty="0" err="1"/>
              <a:t>routable</a:t>
            </a:r>
            <a:r>
              <a:rPr lang="de-DE" sz="2000" dirty="0"/>
              <a:t> IP </a:t>
            </a:r>
            <a:r>
              <a:rPr lang="de-DE" sz="2000" dirty="0" err="1"/>
              <a:t>address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DCN.</a:t>
            </a:r>
          </a:p>
          <a:p>
            <a:r>
              <a:rPr lang="de-DE" sz="2000" dirty="0" err="1"/>
              <a:t>Typically</a:t>
            </a:r>
            <a:r>
              <a:rPr lang="de-DE" sz="2000" dirty="0"/>
              <a:t>, </a:t>
            </a:r>
            <a:r>
              <a:rPr lang="de-DE" sz="2000" dirty="0" err="1"/>
              <a:t>port</a:t>
            </a:r>
            <a:r>
              <a:rPr lang="de-DE" sz="2000" dirty="0"/>
              <a:t> 80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LBaaS</a:t>
            </a:r>
            <a:r>
              <a:rPr lang="de-DE" sz="2000" dirty="0"/>
              <a:t>.</a:t>
            </a:r>
          </a:p>
          <a:p>
            <a:r>
              <a:rPr lang="de-DE" sz="2000" dirty="0" err="1"/>
              <a:t>Incoming</a:t>
            </a:r>
            <a:r>
              <a:rPr lang="de-DE" sz="2000" dirty="0"/>
              <a:t> </a:t>
            </a:r>
            <a:r>
              <a:rPr lang="de-DE" sz="2000" dirty="0" err="1"/>
              <a:t>requests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distributed</a:t>
            </a:r>
            <a:r>
              <a:rPr lang="de-DE" sz="2000" dirty="0"/>
              <a:t> </a:t>
            </a:r>
            <a:r>
              <a:rPr lang="de-DE" sz="2000" dirty="0" err="1"/>
              <a:t>among</a:t>
            </a:r>
            <a:r>
              <a:rPr lang="de-DE" sz="2000" dirty="0"/>
              <a:t> all </a:t>
            </a:r>
            <a:r>
              <a:rPr lang="de-DE" sz="2000" dirty="0" err="1"/>
              <a:t>compute</a:t>
            </a:r>
            <a:r>
              <a:rPr lang="de-DE" sz="2000" dirty="0"/>
              <a:t> </a:t>
            </a:r>
            <a:r>
              <a:rPr lang="de-DE" sz="2000" dirty="0" err="1"/>
              <a:t>nodes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CaaS</a:t>
            </a:r>
            <a:r>
              <a:rPr lang="de-DE" sz="2000" dirty="0"/>
              <a:t> </a:t>
            </a:r>
            <a:r>
              <a:rPr lang="de-DE" sz="2000" dirty="0" err="1"/>
              <a:t>Tenant</a:t>
            </a:r>
            <a:r>
              <a:rPr lang="de-DE" sz="2000" dirty="0"/>
              <a:t>.</a:t>
            </a:r>
          </a:p>
          <a:p>
            <a:r>
              <a:rPr lang="de-DE" sz="2000" dirty="0" err="1"/>
              <a:t>LBaaS</a:t>
            </a:r>
            <a:r>
              <a:rPr lang="de-DE" sz="2000" dirty="0"/>
              <a:t> </a:t>
            </a:r>
            <a:r>
              <a:rPr lang="de-DE" sz="2000" dirty="0" err="1"/>
              <a:t>destination</a:t>
            </a:r>
            <a:r>
              <a:rPr lang="de-DE" sz="2000" dirty="0"/>
              <a:t> </a:t>
            </a:r>
            <a:r>
              <a:rPr lang="de-DE" sz="2000" dirty="0" err="1"/>
              <a:t>port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node</a:t>
            </a:r>
            <a:r>
              <a:rPr lang="de-DE" sz="2000" dirty="0"/>
              <a:t> </a:t>
            </a:r>
            <a:r>
              <a:rPr lang="de-DE" sz="2000" dirty="0" err="1"/>
              <a:t>port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service</a:t>
            </a:r>
            <a:r>
              <a:rPr lang="de-DE" sz="2000" dirty="0"/>
              <a:t> must </a:t>
            </a:r>
            <a:r>
              <a:rPr lang="de-DE" sz="2000" dirty="0" err="1"/>
              <a:t>match</a:t>
            </a:r>
            <a:r>
              <a:rPr lang="de-DE" sz="2000" dirty="0"/>
              <a:t>! </a:t>
            </a:r>
            <a:endParaRPr lang="en-US" sz="2000" dirty="0"/>
          </a:p>
        </p:txBody>
      </p:sp>
      <p:sp>
        <p:nvSpPr>
          <p:cNvPr id="24" name="Rechteck 23"/>
          <p:cNvSpPr/>
          <p:nvPr/>
        </p:nvSpPr>
        <p:spPr>
          <a:xfrm>
            <a:off x="4535957" y="1053531"/>
            <a:ext cx="4731570" cy="3310730"/>
          </a:xfrm>
          <a:prstGeom prst="rect">
            <a:avLst/>
          </a:prstGeom>
          <a:solidFill>
            <a:srgbClr val="00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dirty="0"/>
              <a:t> </a:t>
            </a:r>
            <a:endParaRPr lang="en-US" dirty="0"/>
          </a:p>
        </p:txBody>
      </p:sp>
      <p:sp>
        <p:nvSpPr>
          <p:cNvPr id="25" name="Textfeld 24"/>
          <p:cNvSpPr txBox="1"/>
          <p:nvPr/>
        </p:nvSpPr>
        <p:spPr bwMode="auto">
          <a:xfrm>
            <a:off x="6328962" y="1067530"/>
            <a:ext cx="11455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cs typeface="Daimler CS"/>
              </a:rPr>
              <a:t>Kubernetes </a:t>
            </a:r>
            <a:br>
              <a:rPr lang="en-US" sz="1600" dirty="0">
                <a:solidFill>
                  <a:schemeClr val="bg1"/>
                </a:solidFill>
                <a:cs typeface="Daimler CS"/>
              </a:rPr>
            </a:br>
            <a:r>
              <a:rPr lang="en-US" sz="1600" dirty="0" err="1">
                <a:solidFill>
                  <a:schemeClr val="bg1"/>
                </a:solidFill>
                <a:cs typeface="Daimler CS"/>
              </a:rPr>
              <a:t>CaaS</a:t>
            </a:r>
            <a:r>
              <a:rPr lang="en-US" sz="1600" dirty="0">
                <a:solidFill>
                  <a:schemeClr val="bg1"/>
                </a:solidFill>
                <a:cs typeface="Daimler CS"/>
              </a:rPr>
              <a:t> Tenant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  <a:cs typeface="Daimler CS"/>
            </a:endParaRPr>
          </a:p>
        </p:txBody>
      </p:sp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67" y="1125538"/>
            <a:ext cx="360040" cy="360040"/>
          </a:xfrm>
          <a:prstGeom prst="rect">
            <a:avLst/>
          </a:prstGeom>
        </p:spPr>
      </p:pic>
      <p:grpSp>
        <p:nvGrpSpPr>
          <p:cNvPr id="63" name="Gruppieren 62"/>
          <p:cNvGrpSpPr/>
          <p:nvPr/>
        </p:nvGrpSpPr>
        <p:grpSpPr>
          <a:xfrm>
            <a:off x="6264031" y="2925738"/>
            <a:ext cx="1347312" cy="1217297"/>
            <a:chOff x="3000540" y="2983338"/>
            <a:chExt cx="1347312" cy="1217297"/>
          </a:xfrm>
        </p:grpSpPr>
        <p:sp>
          <p:nvSpPr>
            <p:cNvPr id="65" name="Rechteck 64"/>
            <p:cNvSpPr/>
            <p:nvPr/>
          </p:nvSpPr>
          <p:spPr>
            <a:xfrm>
              <a:off x="3000541" y="29833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66" name="Textfeld 65"/>
            <p:cNvSpPr txBox="1"/>
            <p:nvPr/>
          </p:nvSpPr>
          <p:spPr bwMode="auto">
            <a:xfrm>
              <a:off x="3000540" y="40058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2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67" name="Gruppieren 66"/>
            <p:cNvGrpSpPr/>
            <p:nvPr/>
          </p:nvGrpSpPr>
          <p:grpSpPr>
            <a:xfrm>
              <a:off x="3511136" y="3573810"/>
              <a:ext cx="741233" cy="359460"/>
              <a:chOff x="3489952" y="3717826"/>
              <a:chExt cx="741233" cy="359460"/>
            </a:xfrm>
          </p:grpSpPr>
          <p:sp>
            <p:nvSpPr>
              <p:cNvPr id="70" name="Rechteck 69"/>
              <p:cNvSpPr/>
              <p:nvPr/>
            </p:nvSpPr>
            <p:spPr>
              <a:xfrm>
                <a:off x="3489952" y="3717826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B</a:t>
                </a:r>
                <a:endParaRPr lang="en-US" sz="1000" dirty="0"/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3905066" y="3717826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C</a:t>
                </a:r>
                <a:endParaRPr lang="en-US" sz="1000" dirty="0"/>
              </a:p>
            </p:txBody>
          </p:sp>
        </p:grpSp>
      </p:grpSp>
      <p:grpSp>
        <p:nvGrpSpPr>
          <p:cNvPr id="14" name="Gruppieren 13"/>
          <p:cNvGrpSpPr/>
          <p:nvPr/>
        </p:nvGrpSpPr>
        <p:grpSpPr>
          <a:xfrm>
            <a:off x="4803031" y="2925738"/>
            <a:ext cx="1347312" cy="1217297"/>
            <a:chOff x="3002831" y="2925738"/>
            <a:chExt cx="1347312" cy="1217297"/>
          </a:xfrm>
        </p:grpSpPr>
        <p:sp>
          <p:nvSpPr>
            <p:cNvPr id="31" name="Rechteck 30"/>
            <p:cNvSpPr/>
            <p:nvPr/>
          </p:nvSpPr>
          <p:spPr>
            <a:xfrm>
              <a:off x="3002832" y="29257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57" name="Textfeld 56"/>
            <p:cNvSpPr txBox="1"/>
            <p:nvPr/>
          </p:nvSpPr>
          <p:spPr bwMode="auto">
            <a:xfrm>
              <a:off x="3002831" y="39482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1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3098314" y="3411275"/>
              <a:ext cx="741232" cy="464395"/>
              <a:chOff x="3098314" y="3411275"/>
              <a:chExt cx="741232" cy="464395"/>
            </a:xfrm>
          </p:grpSpPr>
          <p:sp>
            <p:nvSpPr>
              <p:cNvPr id="59" name="Rechteck 58"/>
              <p:cNvSpPr/>
              <p:nvPr/>
            </p:nvSpPr>
            <p:spPr>
              <a:xfrm>
                <a:off x="3513427" y="3516210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B</a:t>
                </a:r>
                <a:endParaRPr lang="en-US" sz="1000" dirty="0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3098314" y="3411275"/>
                <a:ext cx="326119" cy="464395"/>
                <a:chOff x="3098314" y="3411275"/>
                <a:chExt cx="326119" cy="464395"/>
              </a:xfrm>
            </p:grpSpPr>
            <p:sp>
              <p:nvSpPr>
                <p:cNvPr id="323" name="Rechteck 322"/>
                <p:cNvSpPr/>
                <p:nvPr/>
              </p:nvSpPr>
              <p:spPr>
                <a:xfrm>
                  <a:off x="3098314" y="3516210"/>
                  <a:ext cx="326119" cy="359460"/>
                </a:xfrm>
                <a:prstGeom prst="rect">
                  <a:avLst/>
                </a:prstGeom>
                <a:solidFill>
                  <a:srgbClr val="5097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/>
                    <a:t>POD</a:t>
                  </a:r>
                </a:p>
                <a:p>
                  <a:pPr algn="ctr"/>
                  <a:r>
                    <a:rPr lang="de-DE" sz="1000" dirty="0"/>
                    <a:t>A</a:t>
                  </a:r>
                  <a:endParaRPr lang="en-US" sz="1000" dirty="0"/>
                </a:p>
              </p:txBody>
            </p:sp>
            <p:sp>
              <p:nvSpPr>
                <p:cNvPr id="50" name="Textfeld 49"/>
                <p:cNvSpPr txBox="1"/>
                <p:nvPr/>
              </p:nvSpPr>
              <p:spPr bwMode="auto">
                <a:xfrm>
                  <a:off x="3144302" y="3411275"/>
                  <a:ext cx="234142" cy="12311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>
                      <a:cs typeface="Daimler CS"/>
                    </a:rPr>
                    <a:t>8080</a:t>
                  </a:r>
                </a:p>
              </p:txBody>
            </p:sp>
          </p:grpSp>
        </p:grpSp>
      </p:grpSp>
      <p:grpSp>
        <p:nvGrpSpPr>
          <p:cNvPr id="80" name="Gruppieren 79"/>
          <p:cNvGrpSpPr/>
          <p:nvPr/>
        </p:nvGrpSpPr>
        <p:grpSpPr>
          <a:xfrm>
            <a:off x="7732409" y="2925738"/>
            <a:ext cx="1347312" cy="1217297"/>
            <a:chOff x="3002831" y="2925738"/>
            <a:chExt cx="1347312" cy="1217297"/>
          </a:xfrm>
        </p:grpSpPr>
        <p:sp>
          <p:nvSpPr>
            <p:cNvPr id="81" name="Rechteck 80"/>
            <p:cNvSpPr/>
            <p:nvPr/>
          </p:nvSpPr>
          <p:spPr>
            <a:xfrm>
              <a:off x="3002832" y="29257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82" name="Textfeld 81"/>
            <p:cNvSpPr txBox="1"/>
            <p:nvPr/>
          </p:nvSpPr>
          <p:spPr bwMode="auto">
            <a:xfrm>
              <a:off x="3002831" y="39482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3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83" name="Gruppieren 82"/>
            <p:cNvGrpSpPr/>
            <p:nvPr/>
          </p:nvGrpSpPr>
          <p:grpSpPr>
            <a:xfrm>
              <a:off x="3098314" y="3411275"/>
              <a:ext cx="1156346" cy="464395"/>
              <a:chOff x="3098314" y="3411275"/>
              <a:chExt cx="1156346" cy="464395"/>
            </a:xfrm>
          </p:grpSpPr>
          <p:sp>
            <p:nvSpPr>
              <p:cNvPr id="85" name="Rechteck 84"/>
              <p:cNvSpPr/>
              <p:nvPr/>
            </p:nvSpPr>
            <p:spPr>
              <a:xfrm>
                <a:off x="3928541" y="3516210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C</a:t>
                </a:r>
                <a:endParaRPr lang="en-US" sz="1000" dirty="0"/>
              </a:p>
            </p:txBody>
          </p:sp>
          <p:grpSp>
            <p:nvGrpSpPr>
              <p:cNvPr id="86" name="Gruppieren 85"/>
              <p:cNvGrpSpPr/>
              <p:nvPr/>
            </p:nvGrpSpPr>
            <p:grpSpPr>
              <a:xfrm>
                <a:off x="3098314" y="3411275"/>
                <a:ext cx="326119" cy="464395"/>
                <a:chOff x="3098314" y="3411275"/>
                <a:chExt cx="326119" cy="464395"/>
              </a:xfrm>
            </p:grpSpPr>
            <p:sp>
              <p:nvSpPr>
                <p:cNvPr id="87" name="Rechteck 86"/>
                <p:cNvSpPr/>
                <p:nvPr/>
              </p:nvSpPr>
              <p:spPr>
                <a:xfrm>
                  <a:off x="3098314" y="3516210"/>
                  <a:ext cx="326119" cy="359460"/>
                </a:xfrm>
                <a:prstGeom prst="rect">
                  <a:avLst/>
                </a:prstGeom>
                <a:solidFill>
                  <a:srgbClr val="5097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/>
                    <a:t>POD</a:t>
                  </a:r>
                </a:p>
                <a:p>
                  <a:pPr algn="ctr"/>
                  <a:r>
                    <a:rPr lang="de-DE" sz="1000" dirty="0"/>
                    <a:t>A</a:t>
                  </a:r>
                  <a:endParaRPr lang="en-US" sz="1000" dirty="0"/>
                </a:p>
              </p:txBody>
            </p:sp>
            <p:sp>
              <p:nvSpPr>
                <p:cNvPr id="88" name="Textfeld 87"/>
                <p:cNvSpPr txBox="1"/>
                <p:nvPr/>
              </p:nvSpPr>
              <p:spPr bwMode="auto">
                <a:xfrm>
                  <a:off x="3144302" y="3411275"/>
                  <a:ext cx="234142" cy="12311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>
                      <a:cs typeface="Daimler CS"/>
                    </a:rPr>
                    <a:t>8080</a:t>
                  </a:r>
                </a:p>
              </p:txBody>
            </p:sp>
          </p:grpSp>
        </p:grpSp>
      </p:grpSp>
      <p:sp>
        <p:nvSpPr>
          <p:cNvPr id="92" name="Textfeld 91"/>
          <p:cNvSpPr txBox="1"/>
          <p:nvPr/>
        </p:nvSpPr>
        <p:spPr bwMode="auto">
          <a:xfrm>
            <a:off x="4898514" y="2821679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sp>
        <p:nvSpPr>
          <p:cNvPr id="93" name="Textfeld 92"/>
          <p:cNvSpPr txBox="1"/>
          <p:nvPr/>
        </p:nvSpPr>
        <p:spPr bwMode="auto">
          <a:xfrm>
            <a:off x="6354580" y="2825722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sp>
        <p:nvSpPr>
          <p:cNvPr id="94" name="Textfeld 93"/>
          <p:cNvSpPr txBox="1"/>
          <p:nvPr/>
        </p:nvSpPr>
        <p:spPr bwMode="auto">
          <a:xfrm>
            <a:off x="7828890" y="2822914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cxnSp>
        <p:nvCxnSpPr>
          <p:cNvPr id="38" name="Gewinkelte Verbindung 37"/>
          <p:cNvCxnSpPr>
            <a:stCxn id="92" idx="2"/>
            <a:endCxn id="50" idx="0"/>
          </p:cNvCxnSpPr>
          <p:nvPr/>
        </p:nvCxnSpPr>
        <p:spPr bwMode="auto">
          <a:xfrm flipH="1">
            <a:off x="5061573" y="3067900"/>
            <a:ext cx="51057" cy="343375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Gewinkelte Verbindung 37"/>
          <p:cNvCxnSpPr>
            <a:stCxn id="94" idx="2"/>
            <a:endCxn id="88" idx="0"/>
          </p:cNvCxnSpPr>
          <p:nvPr/>
        </p:nvCxnSpPr>
        <p:spPr bwMode="auto">
          <a:xfrm flipH="1">
            <a:off x="7990951" y="3069135"/>
            <a:ext cx="52055" cy="342140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Gewinkelte Verbindung 37"/>
          <p:cNvCxnSpPr>
            <a:stCxn id="93" idx="2"/>
            <a:endCxn id="50" idx="3"/>
          </p:cNvCxnSpPr>
          <p:nvPr/>
        </p:nvCxnSpPr>
        <p:spPr bwMode="auto">
          <a:xfrm flipH="1">
            <a:off x="5178644" y="3071943"/>
            <a:ext cx="1390052" cy="40088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Gewinkelte Verbindung 37"/>
          <p:cNvCxnSpPr>
            <a:stCxn id="93" idx="2"/>
            <a:endCxn id="88" idx="1"/>
          </p:cNvCxnSpPr>
          <p:nvPr/>
        </p:nvCxnSpPr>
        <p:spPr bwMode="auto">
          <a:xfrm>
            <a:off x="6568696" y="3071943"/>
            <a:ext cx="1305184" cy="40088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Rechteck 110"/>
          <p:cNvSpPr/>
          <p:nvPr/>
        </p:nvSpPr>
        <p:spPr>
          <a:xfrm>
            <a:off x="4226967" y="1485578"/>
            <a:ext cx="926421" cy="409455"/>
          </a:xfrm>
          <a:prstGeom prst="rect">
            <a:avLst/>
          </a:prstGeom>
          <a:solidFill>
            <a:srgbClr val="00566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sz="1200" dirty="0"/>
              <a:t> </a:t>
            </a:r>
            <a:r>
              <a:rPr lang="de-DE" sz="1200" dirty="0" err="1"/>
              <a:t>OpenStack</a:t>
            </a: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 err="1"/>
              <a:t>LBaaS</a:t>
            </a:r>
            <a:endParaRPr lang="en-US" sz="1200" dirty="0"/>
          </a:p>
        </p:txBody>
      </p:sp>
      <p:cxnSp>
        <p:nvCxnSpPr>
          <p:cNvPr id="352" name="Gerade Verbindung mit Pfeil 351"/>
          <p:cNvCxnSpPr>
            <a:endCxn id="92" idx="0"/>
          </p:cNvCxnSpPr>
          <p:nvPr/>
        </p:nvCxnSpPr>
        <p:spPr bwMode="auto">
          <a:xfrm flipH="1">
            <a:off x="5112630" y="1875404"/>
            <a:ext cx="40758" cy="946275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Gerade Verbindung mit Pfeil 111"/>
          <p:cNvCxnSpPr>
            <a:endCxn id="93" idx="0"/>
          </p:cNvCxnSpPr>
          <p:nvPr/>
        </p:nvCxnSpPr>
        <p:spPr bwMode="auto">
          <a:xfrm>
            <a:off x="5153388" y="1875404"/>
            <a:ext cx="1415308" cy="95031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Gerade Verbindung mit Pfeil 114"/>
          <p:cNvCxnSpPr>
            <a:endCxn id="94" idx="0"/>
          </p:cNvCxnSpPr>
          <p:nvPr/>
        </p:nvCxnSpPr>
        <p:spPr bwMode="auto">
          <a:xfrm>
            <a:off x="5153388" y="1889997"/>
            <a:ext cx="2889618" cy="932917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Textfeld 125"/>
          <p:cNvSpPr txBox="1"/>
          <p:nvPr/>
        </p:nvSpPr>
        <p:spPr bwMode="auto">
          <a:xfrm>
            <a:off x="3462505" y="1743413"/>
            <a:ext cx="7644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cs typeface="Daimler CS"/>
              </a:rPr>
              <a:t>53.6.x.x</a:t>
            </a:r>
            <a:br>
              <a:rPr lang="en-US" sz="1200" dirty="0">
                <a:cs typeface="Daimler CS"/>
              </a:rPr>
            </a:br>
            <a:r>
              <a:rPr lang="en-US" sz="1200" dirty="0">
                <a:cs typeface="Daimler CS"/>
              </a:rPr>
              <a:t>Port 80</a:t>
            </a:r>
          </a:p>
        </p:txBody>
      </p:sp>
      <p:cxnSp>
        <p:nvCxnSpPr>
          <p:cNvPr id="128" name="Gewinkelte Verbindung 37"/>
          <p:cNvCxnSpPr>
            <a:endCxn id="111" idx="1"/>
          </p:cNvCxnSpPr>
          <p:nvPr/>
        </p:nvCxnSpPr>
        <p:spPr bwMode="auto">
          <a:xfrm>
            <a:off x="2971417" y="1690306"/>
            <a:ext cx="1255550" cy="0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59303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9774" y="286048"/>
            <a:ext cx="10938148" cy="551458"/>
          </a:xfrm>
        </p:spPr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Levels </a:t>
            </a:r>
            <a:r>
              <a:rPr lang="de-DE" dirty="0" err="1"/>
              <a:t>of</a:t>
            </a:r>
            <a:r>
              <a:rPr lang="de-DE" dirty="0"/>
              <a:t> Load </a:t>
            </a:r>
            <a:r>
              <a:rPr lang="de-DE" dirty="0" err="1"/>
              <a:t>Balancers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Daimler Hybrid Cloud - </a:t>
            </a:r>
            <a:r>
              <a:rPr lang="en-US" dirty="0" err="1"/>
              <a:t>CaaS</a:t>
            </a:r>
            <a:r>
              <a:rPr lang="en-US" dirty="0"/>
              <a:t> / Joachim </a:t>
            </a:r>
            <a:r>
              <a:rPr lang="en-US" dirty="0" err="1"/>
              <a:t>Keltsch</a:t>
            </a:r>
            <a:r>
              <a:rPr lang="en-US" dirty="0"/>
              <a:t> / ITI/CI /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52531704-8F80-415D-BD2B-6B9991AE822F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48" name="Picture 2" descr="https://team.sp.wp.corpintra.net/sites/00017/LSM_Blog/Daimler_Hybrid_Cloud/SiteAssets/SitePages/DaimlerHome/Daimler_Hybrid_Cloud_Logo_Ca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/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  <p:sp>
        <p:nvSpPr>
          <p:cNvPr id="45" name="Textplatzhalter 8"/>
          <p:cNvSpPr txBox="1">
            <a:spLocks/>
          </p:cNvSpPr>
          <p:nvPr/>
        </p:nvSpPr>
        <p:spPr>
          <a:xfrm>
            <a:off x="628978" y="4365898"/>
            <a:ext cx="10928944" cy="20567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37600" indent="-237600" algn="l" defTabSz="1088959" rtl="0" eaLnBrk="1" latinLnBrk="0" hangingPunct="1">
              <a:lnSpc>
                <a:spcPts val="32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Level 3: F5 Hardware Load Balancer</a:t>
            </a:r>
          </a:p>
          <a:p>
            <a:r>
              <a:rPr lang="de-DE" sz="2000" dirty="0"/>
              <a:t>An F5 </a:t>
            </a:r>
            <a:r>
              <a:rPr lang="de-DE" sz="2000" dirty="0" err="1"/>
              <a:t>hardware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 </a:t>
            </a:r>
            <a:r>
              <a:rPr lang="de-DE" sz="2000" dirty="0" err="1"/>
              <a:t>terminates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SSL </a:t>
            </a:r>
            <a:r>
              <a:rPr lang="de-DE" sz="2000" dirty="0" err="1"/>
              <a:t>connection</a:t>
            </a:r>
            <a:endParaRPr lang="de-DE" sz="2000" dirty="0"/>
          </a:p>
          <a:p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forwards</a:t>
            </a:r>
            <a:r>
              <a:rPr lang="de-DE" sz="2000" dirty="0"/>
              <a:t> all </a:t>
            </a:r>
            <a:r>
              <a:rPr lang="de-DE" sz="2000" dirty="0" err="1"/>
              <a:t>incoming</a:t>
            </a:r>
            <a:r>
              <a:rPr lang="de-DE" sz="2000" dirty="0"/>
              <a:t> </a:t>
            </a:r>
            <a:r>
              <a:rPr lang="de-DE" sz="2000" dirty="0" err="1"/>
              <a:t>requests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OpenStack</a:t>
            </a:r>
            <a:r>
              <a:rPr lang="de-DE" sz="2000" dirty="0"/>
              <a:t> </a:t>
            </a:r>
            <a:r>
              <a:rPr lang="de-DE" sz="2000" dirty="0" err="1"/>
              <a:t>LBaaS</a:t>
            </a:r>
            <a:endParaRPr lang="de-DE" sz="2000" dirty="0"/>
          </a:p>
        </p:txBody>
      </p:sp>
      <p:sp>
        <p:nvSpPr>
          <p:cNvPr id="24" name="Rechteck 23"/>
          <p:cNvSpPr/>
          <p:nvPr/>
        </p:nvSpPr>
        <p:spPr>
          <a:xfrm>
            <a:off x="4535957" y="1053531"/>
            <a:ext cx="4731570" cy="3310730"/>
          </a:xfrm>
          <a:prstGeom prst="rect">
            <a:avLst/>
          </a:prstGeom>
          <a:solidFill>
            <a:srgbClr val="00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dirty="0"/>
              <a:t> </a:t>
            </a:r>
            <a:endParaRPr lang="en-US" dirty="0"/>
          </a:p>
        </p:txBody>
      </p:sp>
      <p:sp>
        <p:nvSpPr>
          <p:cNvPr id="25" name="Textfeld 24"/>
          <p:cNvSpPr txBox="1"/>
          <p:nvPr/>
        </p:nvSpPr>
        <p:spPr bwMode="auto">
          <a:xfrm>
            <a:off x="6328962" y="1067530"/>
            <a:ext cx="11455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cs typeface="Daimler CS"/>
              </a:rPr>
              <a:t>Kubernetes </a:t>
            </a:r>
            <a:br>
              <a:rPr lang="en-US" sz="1600" dirty="0">
                <a:solidFill>
                  <a:schemeClr val="bg1"/>
                </a:solidFill>
                <a:cs typeface="Daimler CS"/>
              </a:rPr>
            </a:br>
            <a:r>
              <a:rPr lang="en-US" sz="1600" dirty="0" err="1">
                <a:solidFill>
                  <a:schemeClr val="bg1"/>
                </a:solidFill>
                <a:cs typeface="Daimler CS"/>
              </a:rPr>
              <a:t>CaaS</a:t>
            </a:r>
            <a:r>
              <a:rPr lang="en-US" sz="1600" dirty="0">
                <a:solidFill>
                  <a:schemeClr val="bg1"/>
                </a:solidFill>
                <a:cs typeface="Daimler CS"/>
              </a:rPr>
              <a:t> Tenant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  <a:cs typeface="Daimler CS"/>
            </a:endParaRPr>
          </a:p>
        </p:txBody>
      </p:sp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67" y="1125538"/>
            <a:ext cx="360040" cy="360040"/>
          </a:xfrm>
          <a:prstGeom prst="rect">
            <a:avLst/>
          </a:prstGeom>
        </p:spPr>
      </p:pic>
      <p:grpSp>
        <p:nvGrpSpPr>
          <p:cNvPr id="63" name="Gruppieren 62"/>
          <p:cNvGrpSpPr/>
          <p:nvPr/>
        </p:nvGrpSpPr>
        <p:grpSpPr>
          <a:xfrm>
            <a:off x="6264031" y="2925738"/>
            <a:ext cx="1347312" cy="1217297"/>
            <a:chOff x="3000540" y="2983338"/>
            <a:chExt cx="1347312" cy="1217297"/>
          </a:xfrm>
        </p:grpSpPr>
        <p:sp>
          <p:nvSpPr>
            <p:cNvPr id="65" name="Rechteck 64"/>
            <p:cNvSpPr/>
            <p:nvPr/>
          </p:nvSpPr>
          <p:spPr>
            <a:xfrm>
              <a:off x="3000541" y="29833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66" name="Textfeld 65"/>
            <p:cNvSpPr txBox="1"/>
            <p:nvPr/>
          </p:nvSpPr>
          <p:spPr bwMode="auto">
            <a:xfrm>
              <a:off x="3000540" y="40058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2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67" name="Gruppieren 66"/>
            <p:cNvGrpSpPr/>
            <p:nvPr/>
          </p:nvGrpSpPr>
          <p:grpSpPr>
            <a:xfrm>
              <a:off x="3511136" y="3573810"/>
              <a:ext cx="741233" cy="359460"/>
              <a:chOff x="3489952" y="3717826"/>
              <a:chExt cx="741233" cy="359460"/>
            </a:xfrm>
          </p:grpSpPr>
          <p:sp>
            <p:nvSpPr>
              <p:cNvPr id="70" name="Rechteck 69"/>
              <p:cNvSpPr/>
              <p:nvPr/>
            </p:nvSpPr>
            <p:spPr>
              <a:xfrm>
                <a:off x="3489952" y="3717826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B</a:t>
                </a:r>
                <a:endParaRPr lang="en-US" sz="1000" dirty="0"/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3905066" y="3717826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C</a:t>
                </a:r>
                <a:endParaRPr lang="en-US" sz="1000" dirty="0"/>
              </a:p>
            </p:txBody>
          </p:sp>
        </p:grpSp>
      </p:grpSp>
      <p:grpSp>
        <p:nvGrpSpPr>
          <p:cNvPr id="14" name="Gruppieren 13"/>
          <p:cNvGrpSpPr/>
          <p:nvPr/>
        </p:nvGrpSpPr>
        <p:grpSpPr>
          <a:xfrm>
            <a:off x="4803031" y="2925738"/>
            <a:ext cx="1347312" cy="1217297"/>
            <a:chOff x="3002831" y="2925738"/>
            <a:chExt cx="1347312" cy="1217297"/>
          </a:xfrm>
        </p:grpSpPr>
        <p:sp>
          <p:nvSpPr>
            <p:cNvPr id="31" name="Rechteck 30"/>
            <p:cNvSpPr/>
            <p:nvPr/>
          </p:nvSpPr>
          <p:spPr>
            <a:xfrm>
              <a:off x="3002832" y="29257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57" name="Textfeld 56"/>
            <p:cNvSpPr txBox="1"/>
            <p:nvPr/>
          </p:nvSpPr>
          <p:spPr bwMode="auto">
            <a:xfrm>
              <a:off x="3002831" y="39482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1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3098314" y="3411275"/>
              <a:ext cx="741232" cy="464395"/>
              <a:chOff x="3098314" y="3411275"/>
              <a:chExt cx="741232" cy="464395"/>
            </a:xfrm>
          </p:grpSpPr>
          <p:sp>
            <p:nvSpPr>
              <p:cNvPr id="59" name="Rechteck 58"/>
              <p:cNvSpPr/>
              <p:nvPr/>
            </p:nvSpPr>
            <p:spPr>
              <a:xfrm>
                <a:off x="3513427" y="3516210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B</a:t>
                </a:r>
                <a:endParaRPr lang="en-US" sz="1000" dirty="0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3098314" y="3411275"/>
                <a:ext cx="326119" cy="464395"/>
                <a:chOff x="3098314" y="3411275"/>
                <a:chExt cx="326119" cy="464395"/>
              </a:xfrm>
            </p:grpSpPr>
            <p:sp>
              <p:nvSpPr>
                <p:cNvPr id="323" name="Rechteck 322"/>
                <p:cNvSpPr/>
                <p:nvPr/>
              </p:nvSpPr>
              <p:spPr>
                <a:xfrm>
                  <a:off x="3098314" y="3516210"/>
                  <a:ext cx="326119" cy="359460"/>
                </a:xfrm>
                <a:prstGeom prst="rect">
                  <a:avLst/>
                </a:prstGeom>
                <a:solidFill>
                  <a:srgbClr val="5097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/>
                    <a:t>POD</a:t>
                  </a:r>
                </a:p>
                <a:p>
                  <a:pPr algn="ctr"/>
                  <a:r>
                    <a:rPr lang="de-DE" sz="1000" dirty="0"/>
                    <a:t>A</a:t>
                  </a:r>
                  <a:endParaRPr lang="en-US" sz="1000" dirty="0"/>
                </a:p>
              </p:txBody>
            </p:sp>
            <p:sp>
              <p:nvSpPr>
                <p:cNvPr id="50" name="Textfeld 49"/>
                <p:cNvSpPr txBox="1"/>
                <p:nvPr/>
              </p:nvSpPr>
              <p:spPr bwMode="auto">
                <a:xfrm>
                  <a:off x="3144302" y="3411275"/>
                  <a:ext cx="234142" cy="12311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>
                      <a:cs typeface="Daimler CS"/>
                    </a:rPr>
                    <a:t>8080</a:t>
                  </a:r>
                </a:p>
              </p:txBody>
            </p:sp>
          </p:grpSp>
        </p:grpSp>
      </p:grpSp>
      <p:grpSp>
        <p:nvGrpSpPr>
          <p:cNvPr id="80" name="Gruppieren 79"/>
          <p:cNvGrpSpPr/>
          <p:nvPr/>
        </p:nvGrpSpPr>
        <p:grpSpPr>
          <a:xfrm>
            <a:off x="7732409" y="2925738"/>
            <a:ext cx="1347312" cy="1217297"/>
            <a:chOff x="3002831" y="2925738"/>
            <a:chExt cx="1347312" cy="1217297"/>
          </a:xfrm>
        </p:grpSpPr>
        <p:sp>
          <p:nvSpPr>
            <p:cNvPr id="81" name="Rechteck 80"/>
            <p:cNvSpPr/>
            <p:nvPr/>
          </p:nvSpPr>
          <p:spPr>
            <a:xfrm>
              <a:off x="3002832" y="29257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82" name="Textfeld 81"/>
            <p:cNvSpPr txBox="1"/>
            <p:nvPr/>
          </p:nvSpPr>
          <p:spPr bwMode="auto">
            <a:xfrm>
              <a:off x="3002831" y="39482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3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83" name="Gruppieren 82"/>
            <p:cNvGrpSpPr/>
            <p:nvPr/>
          </p:nvGrpSpPr>
          <p:grpSpPr>
            <a:xfrm>
              <a:off x="3098314" y="3411275"/>
              <a:ext cx="1156346" cy="464395"/>
              <a:chOff x="3098314" y="3411275"/>
              <a:chExt cx="1156346" cy="464395"/>
            </a:xfrm>
          </p:grpSpPr>
          <p:sp>
            <p:nvSpPr>
              <p:cNvPr id="85" name="Rechteck 84"/>
              <p:cNvSpPr/>
              <p:nvPr/>
            </p:nvSpPr>
            <p:spPr>
              <a:xfrm>
                <a:off x="3928541" y="3516210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C</a:t>
                </a:r>
                <a:endParaRPr lang="en-US" sz="1000" dirty="0"/>
              </a:p>
            </p:txBody>
          </p:sp>
          <p:grpSp>
            <p:nvGrpSpPr>
              <p:cNvPr id="86" name="Gruppieren 85"/>
              <p:cNvGrpSpPr/>
              <p:nvPr/>
            </p:nvGrpSpPr>
            <p:grpSpPr>
              <a:xfrm>
                <a:off x="3098314" y="3411275"/>
                <a:ext cx="326119" cy="464395"/>
                <a:chOff x="3098314" y="3411275"/>
                <a:chExt cx="326119" cy="464395"/>
              </a:xfrm>
            </p:grpSpPr>
            <p:sp>
              <p:nvSpPr>
                <p:cNvPr id="87" name="Rechteck 86"/>
                <p:cNvSpPr/>
                <p:nvPr/>
              </p:nvSpPr>
              <p:spPr>
                <a:xfrm>
                  <a:off x="3098314" y="3516210"/>
                  <a:ext cx="326119" cy="359460"/>
                </a:xfrm>
                <a:prstGeom prst="rect">
                  <a:avLst/>
                </a:prstGeom>
                <a:solidFill>
                  <a:srgbClr val="5097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/>
                    <a:t>POD</a:t>
                  </a:r>
                </a:p>
                <a:p>
                  <a:pPr algn="ctr"/>
                  <a:r>
                    <a:rPr lang="de-DE" sz="1000" dirty="0"/>
                    <a:t>A</a:t>
                  </a:r>
                  <a:endParaRPr lang="en-US" sz="1000" dirty="0"/>
                </a:p>
              </p:txBody>
            </p:sp>
            <p:sp>
              <p:nvSpPr>
                <p:cNvPr id="88" name="Textfeld 87"/>
                <p:cNvSpPr txBox="1"/>
                <p:nvPr/>
              </p:nvSpPr>
              <p:spPr bwMode="auto">
                <a:xfrm>
                  <a:off x="3144302" y="3411275"/>
                  <a:ext cx="234142" cy="12311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>
                      <a:cs typeface="Daimler CS"/>
                    </a:rPr>
                    <a:t>8080</a:t>
                  </a:r>
                </a:p>
              </p:txBody>
            </p:sp>
          </p:grpSp>
        </p:grpSp>
      </p:grpSp>
      <p:sp>
        <p:nvSpPr>
          <p:cNvPr id="92" name="Textfeld 91"/>
          <p:cNvSpPr txBox="1"/>
          <p:nvPr/>
        </p:nvSpPr>
        <p:spPr bwMode="auto">
          <a:xfrm>
            <a:off x="4898514" y="2821679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sp>
        <p:nvSpPr>
          <p:cNvPr id="93" name="Textfeld 92"/>
          <p:cNvSpPr txBox="1"/>
          <p:nvPr/>
        </p:nvSpPr>
        <p:spPr bwMode="auto">
          <a:xfrm>
            <a:off x="6354580" y="2825722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sp>
        <p:nvSpPr>
          <p:cNvPr id="94" name="Textfeld 93"/>
          <p:cNvSpPr txBox="1"/>
          <p:nvPr/>
        </p:nvSpPr>
        <p:spPr bwMode="auto">
          <a:xfrm>
            <a:off x="7828890" y="2822914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cxnSp>
        <p:nvCxnSpPr>
          <p:cNvPr id="38" name="Gewinkelte Verbindung 37"/>
          <p:cNvCxnSpPr>
            <a:stCxn id="92" idx="2"/>
            <a:endCxn id="50" idx="0"/>
          </p:cNvCxnSpPr>
          <p:nvPr/>
        </p:nvCxnSpPr>
        <p:spPr bwMode="auto">
          <a:xfrm flipH="1">
            <a:off x="5061573" y="3067900"/>
            <a:ext cx="51057" cy="343375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Gewinkelte Verbindung 37"/>
          <p:cNvCxnSpPr>
            <a:stCxn id="94" idx="2"/>
            <a:endCxn id="88" idx="0"/>
          </p:cNvCxnSpPr>
          <p:nvPr/>
        </p:nvCxnSpPr>
        <p:spPr bwMode="auto">
          <a:xfrm flipH="1">
            <a:off x="7990951" y="3069135"/>
            <a:ext cx="52055" cy="342140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Gewinkelte Verbindung 37"/>
          <p:cNvCxnSpPr>
            <a:stCxn id="93" idx="2"/>
            <a:endCxn id="50" idx="3"/>
          </p:cNvCxnSpPr>
          <p:nvPr/>
        </p:nvCxnSpPr>
        <p:spPr bwMode="auto">
          <a:xfrm flipH="1">
            <a:off x="5178644" y="3071943"/>
            <a:ext cx="1390052" cy="40088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Gewinkelte Verbindung 37"/>
          <p:cNvCxnSpPr>
            <a:stCxn id="93" idx="2"/>
            <a:endCxn id="88" idx="1"/>
          </p:cNvCxnSpPr>
          <p:nvPr/>
        </p:nvCxnSpPr>
        <p:spPr bwMode="auto">
          <a:xfrm>
            <a:off x="6568696" y="3071943"/>
            <a:ext cx="1305184" cy="40088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Rechteck 110"/>
          <p:cNvSpPr/>
          <p:nvPr/>
        </p:nvSpPr>
        <p:spPr>
          <a:xfrm>
            <a:off x="4226967" y="1485578"/>
            <a:ext cx="926421" cy="409455"/>
          </a:xfrm>
          <a:prstGeom prst="rect">
            <a:avLst/>
          </a:prstGeom>
          <a:solidFill>
            <a:srgbClr val="00566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sz="1200" dirty="0"/>
              <a:t> </a:t>
            </a:r>
            <a:r>
              <a:rPr lang="de-DE" sz="1200" dirty="0" err="1"/>
              <a:t>OpenStack</a:t>
            </a: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 err="1"/>
              <a:t>LBaaS</a:t>
            </a:r>
            <a:endParaRPr lang="en-US" sz="1200" dirty="0"/>
          </a:p>
        </p:txBody>
      </p:sp>
      <p:cxnSp>
        <p:nvCxnSpPr>
          <p:cNvPr id="352" name="Gerade Verbindung mit Pfeil 351"/>
          <p:cNvCxnSpPr>
            <a:endCxn id="92" idx="0"/>
          </p:cNvCxnSpPr>
          <p:nvPr/>
        </p:nvCxnSpPr>
        <p:spPr bwMode="auto">
          <a:xfrm flipH="1">
            <a:off x="5112630" y="1875404"/>
            <a:ext cx="40758" cy="946275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Gerade Verbindung mit Pfeil 111"/>
          <p:cNvCxnSpPr>
            <a:endCxn id="93" idx="0"/>
          </p:cNvCxnSpPr>
          <p:nvPr/>
        </p:nvCxnSpPr>
        <p:spPr bwMode="auto">
          <a:xfrm>
            <a:off x="5153388" y="1875404"/>
            <a:ext cx="1415308" cy="95031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Gerade Verbindung mit Pfeil 114"/>
          <p:cNvCxnSpPr>
            <a:endCxn id="94" idx="0"/>
          </p:cNvCxnSpPr>
          <p:nvPr/>
        </p:nvCxnSpPr>
        <p:spPr bwMode="auto">
          <a:xfrm>
            <a:off x="5153388" y="1889997"/>
            <a:ext cx="2889618" cy="932917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Textfeld 125"/>
          <p:cNvSpPr txBox="1"/>
          <p:nvPr/>
        </p:nvSpPr>
        <p:spPr bwMode="auto">
          <a:xfrm>
            <a:off x="3462505" y="1743413"/>
            <a:ext cx="7644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cs typeface="Daimler CS"/>
              </a:rPr>
              <a:t>53.6.x.x</a:t>
            </a:r>
            <a:br>
              <a:rPr lang="en-US" sz="1200" dirty="0">
                <a:cs typeface="Daimler CS"/>
              </a:rPr>
            </a:br>
            <a:r>
              <a:rPr lang="en-US" sz="1200" dirty="0">
                <a:cs typeface="Daimler CS"/>
              </a:rPr>
              <a:t>Port 80</a:t>
            </a:r>
          </a:p>
        </p:txBody>
      </p:sp>
      <p:sp>
        <p:nvSpPr>
          <p:cNvPr id="127" name="Rechteck 126"/>
          <p:cNvSpPr/>
          <p:nvPr/>
        </p:nvSpPr>
        <p:spPr>
          <a:xfrm>
            <a:off x="2044996" y="1485578"/>
            <a:ext cx="926421" cy="409455"/>
          </a:xfrm>
          <a:prstGeom prst="rect">
            <a:avLst/>
          </a:prstGeom>
          <a:solidFill>
            <a:srgbClr val="00566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sz="1200" dirty="0"/>
              <a:t>F5 LB</a:t>
            </a:r>
            <a:endParaRPr lang="en-US" sz="1200" dirty="0"/>
          </a:p>
        </p:txBody>
      </p:sp>
      <p:cxnSp>
        <p:nvCxnSpPr>
          <p:cNvPr id="128" name="Gewinkelte Verbindung 37"/>
          <p:cNvCxnSpPr>
            <a:stCxn id="127" idx="3"/>
            <a:endCxn id="111" idx="1"/>
          </p:cNvCxnSpPr>
          <p:nvPr/>
        </p:nvCxnSpPr>
        <p:spPr bwMode="auto">
          <a:xfrm>
            <a:off x="2971417" y="1690306"/>
            <a:ext cx="1255550" cy="0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1" name="Textfeld 130"/>
          <p:cNvSpPr txBox="1"/>
          <p:nvPr/>
        </p:nvSpPr>
        <p:spPr bwMode="auto">
          <a:xfrm>
            <a:off x="675985" y="1743413"/>
            <a:ext cx="1417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cs typeface="Daimler CS"/>
              </a:rPr>
              <a:t>xxx.app.corpintra.net</a:t>
            </a:r>
            <a:br>
              <a:rPr lang="en-US" sz="1200" dirty="0">
                <a:cs typeface="Daimler CS"/>
              </a:rPr>
            </a:br>
            <a:r>
              <a:rPr lang="en-US" sz="1200" dirty="0">
                <a:cs typeface="Daimler CS"/>
              </a:rPr>
              <a:t>VIP, Port 443</a:t>
            </a:r>
          </a:p>
        </p:txBody>
      </p:sp>
      <p:cxnSp>
        <p:nvCxnSpPr>
          <p:cNvPr id="132" name="Gewinkelte Verbindung 37"/>
          <p:cNvCxnSpPr/>
          <p:nvPr/>
        </p:nvCxnSpPr>
        <p:spPr bwMode="auto">
          <a:xfrm>
            <a:off x="675985" y="1690305"/>
            <a:ext cx="1399656" cy="1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045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9774" y="286048"/>
            <a:ext cx="10938148" cy="551458"/>
          </a:xfrm>
        </p:spPr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Levels </a:t>
            </a:r>
            <a:r>
              <a:rPr lang="de-DE" dirty="0" err="1"/>
              <a:t>of</a:t>
            </a:r>
            <a:r>
              <a:rPr lang="de-DE" dirty="0"/>
              <a:t> Load </a:t>
            </a:r>
            <a:r>
              <a:rPr lang="de-DE" dirty="0" err="1"/>
              <a:t>Balancers</a:t>
            </a:r>
            <a:r>
              <a:rPr lang="de-DE" dirty="0"/>
              <a:t>: </a:t>
            </a:r>
            <a:r>
              <a:rPr lang="de-DE" dirty="0" err="1"/>
              <a:t>Processes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Daimler Hybrid Cloud - </a:t>
            </a:r>
            <a:r>
              <a:rPr lang="en-US" dirty="0" err="1"/>
              <a:t>CaaS</a:t>
            </a:r>
            <a:r>
              <a:rPr lang="en-US" dirty="0"/>
              <a:t> / Joachim </a:t>
            </a:r>
            <a:r>
              <a:rPr lang="en-US" dirty="0" err="1"/>
              <a:t>Keltsch</a:t>
            </a:r>
            <a:r>
              <a:rPr lang="en-US" dirty="0"/>
              <a:t> / ITI/CI /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52531704-8F80-415D-BD2B-6B9991AE822F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8" name="Picture 2" descr="https://team.sp.wp.corpintra.net/sites/00017/LSM_Blog/Daimler_Hybrid_Cloud/SiteAssets/SitePages/DaimlerHome/Daimler_Hybrid_Cloud_Logo_Ca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/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  <p:sp>
        <p:nvSpPr>
          <p:cNvPr id="45" name="Textplatzhalter 8"/>
          <p:cNvSpPr txBox="1">
            <a:spLocks/>
          </p:cNvSpPr>
          <p:nvPr/>
        </p:nvSpPr>
        <p:spPr>
          <a:xfrm>
            <a:off x="1205042" y="2708897"/>
            <a:ext cx="2589877" cy="825490"/>
          </a:xfrm>
          <a:prstGeom prst="rect">
            <a:avLst/>
          </a:prstGeom>
          <a:noFill/>
          <a:ln w="31750" cap="rnd"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237600" indent="-237600" algn="l" defTabSz="1088959" rtl="0" eaLnBrk="1" latinLnBrk="0" hangingPunct="1">
              <a:lnSpc>
                <a:spcPts val="32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F5 Load Balancer: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Standard EDC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Process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4535957" y="1053531"/>
            <a:ext cx="4731570" cy="3310730"/>
          </a:xfrm>
          <a:prstGeom prst="rect">
            <a:avLst/>
          </a:prstGeom>
          <a:solidFill>
            <a:srgbClr val="00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dirty="0"/>
              <a:t> </a:t>
            </a:r>
            <a:endParaRPr lang="en-US" dirty="0"/>
          </a:p>
        </p:txBody>
      </p:sp>
      <p:sp>
        <p:nvSpPr>
          <p:cNvPr id="25" name="Textfeld 24"/>
          <p:cNvSpPr txBox="1"/>
          <p:nvPr/>
        </p:nvSpPr>
        <p:spPr bwMode="auto">
          <a:xfrm>
            <a:off x="6328962" y="1067530"/>
            <a:ext cx="11455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cs typeface="Daimler CS"/>
              </a:rPr>
              <a:t>Kubernetes </a:t>
            </a:r>
            <a:br>
              <a:rPr lang="en-US" sz="1600" dirty="0">
                <a:solidFill>
                  <a:schemeClr val="bg1"/>
                </a:solidFill>
                <a:cs typeface="Daimler CS"/>
              </a:rPr>
            </a:br>
            <a:r>
              <a:rPr lang="en-US" sz="1600" dirty="0" err="1">
                <a:solidFill>
                  <a:schemeClr val="bg1"/>
                </a:solidFill>
                <a:cs typeface="Daimler CS"/>
              </a:rPr>
              <a:t>CaaS</a:t>
            </a:r>
            <a:r>
              <a:rPr lang="en-US" sz="1600" dirty="0">
                <a:solidFill>
                  <a:schemeClr val="bg1"/>
                </a:solidFill>
                <a:cs typeface="Daimler CS"/>
              </a:rPr>
              <a:t> Tenant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  <a:cs typeface="Daimler CS"/>
            </a:endParaRPr>
          </a:p>
        </p:txBody>
      </p:sp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67" y="1125538"/>
            <a:ext cx="360040" cy="360040"/>
          </a:xfrm>
          <a:prstGeom prst="rect">
            <a:avLst/>
          </a:prstGeom>
        </p:spPr>
      </p:pic>
      <p:grpSp>
        <p:nvGrpSpPr>
          <p:cNvPr id="63" name="Gruppieren 62"/>
          <p:cNvGrpSpPr/>
          <p:nvPr/>
        </p:nvGrpSpPr>
        <p:grpSpPr>
          <a:xfrm>
            <a:off x="6264031" y="2925738"/>
            <a:ext cx="1347312" cy="1217297"/>
            <a:chOff x="3000540" y="2983338"/>
            <a:chExt cx="1347312" cy="1217297"/>
          </a:xfrm>
        </p:grpSpPr>
        <p:sp>
          <p:nvSpPr>
            <p:cNvPr id="65" name="Rechteck 64"/>
            <p:cNvSpPr/>
            <p:nvPr/>
          </p:nvSpPr>
          <p:spPr>
            <a:xfrm>
              <a:off x="3000541" y="29833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66" name="Textfeld 65"/>
            <p:cNvSpPr txBox="1"/>
            <p:nvPr/>
          </p:nvSpPr>
          <p:spPr bwMode="auto">
            <a:xfrm>
              <a:off x="3000540" y="40058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2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67" name="Gruppieren 66"/>
            <p:cNvGrpSpPr/>
            <p:nvPr/>
          </p:nvGrpSpPr>
          <p:grpSpPr>
            <a:xfrm>
              <a:off x="3511136" y="3573810"/>
              <a:ext cx="741233" cy="359460"/>
              <a:chOff x="3489952" y="3717826"/>
              <a:chExt cx="741233" cy="359460"/>
            </a:xfrm>
          </p:grpSpPr>
          <p:sp>
            <p:nvSpPr>
              <p:cNvPr id="70" name="Rechteck 69"/>
              <p:cNvSpPr/>
              <p:nvPr/>
            </p:nvSpPr>
            <p:spPr>
              <a:xfrm>
                <a:off x="3489952" y="3717826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B</a:t>
                </a:r>
                <a:endParaRPr lang="en-US" sz="1000" dirty="0"/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3905066" y="3717826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C</a:t>
                </a:r>
                <a:endParaRPr lang="en-US" sz="1000" dirty="0"/>
              </a:p>
            </p:txBody>
          </p:sp>
        </p:grpSp>
      </p:grpSp>
      <p:grpSp>
        <p:nvGrpSpPr>
          <p:cNvPr id="14" name="Gruppieren 13"/>
          <p:cNvGrpSpPr/>
          <p:nvPr/>
        </p:nvGrpSpPr>
        <p:grpSpPr>
          <a:xfrm>
            <a:off x="4803031" y="2925738"/>
            <a:ext cx="1347312" cy="1217297"/>
            <a:chOff x="3002831" y="2925738"/>
            <a:chExt cx="1347312" cy="1217297"/>
          </a:xfrm>
        </p:grpSpPr>
        <p:sp>
          <p:nvSpPr>
            <p:cNvPr id="31" name="Rechteck 30"/>
            <p:cNvSpPr/>
            <p:nvPr/>
          </p:nvSpPr>
          <p:spPr>
            <a:xfrm>
              <a:off x="3002832" y="29257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57" name="Textfeld 56"/>
            <p:cNvSpPr txBox="1"/>
            <p:nvPr/>
          </p:nvSpPr>
          <p:spPr bwMode="auto">
            <a:xfrm>
              <a:off x="3002831" y="39482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1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3098314" y="3411275"/>
              <a:ext cx="741232" cy="464395"/>
              <a:chOff x="3098314" y="3411275"/>
              <a:chExt cx="741232" cy="464395"/>
            </a:xfrm>
          </p:grpSpPr>
          <p:sp>
            <p:nvSpPr>
              <p:cNvPr id="59" name="Rechteck 58"/>
              <p:cNvSpPr/>
              <p:nvPr/>
            </p:nvSpPr>
            <p:spPr>
              <a:xfrm>
                <a:off x="3513427" y="3516210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B</a:t>
                </a:r>
                <a:endParaRPr lang="en-US" sz="1000" dirty="0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3098314" y="3411275"/>
                <a:ext cx="326119" cy="464395"/>
                <a:chOff x="3098314" y="3411275"/>
                <a:chExt cx="326119" cy="464395"/>
              </a:xfrm>
            </p:grpSpPr>
            <p:sp>
              <p:nvSpPr>
                <p:cNvPr id="323" name="Rechteck 322"/>
                <p:cNvSpPr/>
                <p:nvPr/>
              </p:nvSpPr>
              <p:spPr>
                <a:xfrm>
                  <a:off x="3098314" y="3516210"/>
                  <a:ext cx="326119" cy="359460"/>
                </a:xfrm>
                <a:prstGeom prst="rect">
                  <a:avLst/>
                </a:prstGeom>
                <a:solidFill>
                  <a:srgbClr val="5097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/>
                    <a:t>POD</a:t>
                  </a:r>
                </a:p>
                <a:p>
                  <a:pPr algn="ctr"/>
                  <a:r>
                    <a:rPr lang="de-DE" sz="1000" dirty="0"/>
                    <a:t>A</a:t>
                  </a:r>
                  <a:endParaRPr lang="en-US" sz="1000" dirty="0"/>
                </a:p>
              </p:txBody>
            </p:sp>
            <p:sp>
              <p:nvSpPr>
                <p:cNvPr id="50" name="Textfeld 49"/>
                <p:cNvSpPr txBox="1"/>
                <p:nvPr/>
              </p:nvSpPr>
              <p:spPr bwMode="auto">
                <a:xfrm>
                  <a:off x="3144302" y="3411275"/>
                  <a:ext cx="234142" cy="12311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>
                      <a:cs typeface="Daimler CS"/>
                    </a:rPr>
                    <a:t>8080</a:t>
                  </a:r>
                </a:p>
              </p:txBody>
            </p:sp>
          </p:grpSp>
        </p:grpSp>
      </p:grpSp>
      <p:grpSp>
        <p:nvGrpSpPr>
          <p:cNvPr id="80" name="Gruppieren 79"/>
          <p:cNvGrpSpPr/>
          <p:nvPr/>
        </p:nvGrpSpPr>
        <p:grpSpPr>
          <a:xfrm>
            <a:off x="7732409" y="2925738"/>
            <a:ext cx="1347312" cy="1217297"/>
            <a:chOff x="3002831" y="2925738"/>
            <a:chExt cx="1347312" cy="1217297"/>
          </a:xfrm>
        </p:grpSpPr>
        <p:sp>
          <p:nvSpPr>
            <p:cNvPr id="81" name="Rechteck 80"/>
            <p:cNvSpPr/>
            <p:nvPr/>
          </p:nvSpPr>
          <p:spPr>
            <a:xfrm>
              <a:off x="3002832" y="29257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82" name="Textfeld 81"/>
            <p:cNvSpPr txBox="1"/>
            <p:nvPr/>
          </p:nvSpPr>
          <p:spPr bwMode="auto">
            <a:xfrm>
              <a:off x="3002831" y="39482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3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83" name="Gruppieren 82"/>
            <p:cNvGrpSpPr/>
            <p:nvPr/>
          </p:nvGrpSpPr>
          <p:grpSpPr>
            <a:xfrm>
              <a:off x="3098314" y="3411275"/>
              <a:ext cx="1156346" cy="464395"/>
              <a:chOff x="3098314" y="3411275"/>
              <a:chExt cx="1156346" cy="464395"/>
            </a:xfrm>
          </p:grpSpPr>
          <p:sp>
            <p:nvSpPr>
              <p:cNvPr id="85" name="Rechteck 84"/>
              <p:cNvSpPr/>
              <p:nvPr/>
            </p:nvSpPr>
            <p:spPr>
              <a:xfrm>
                <a:off x="3928541" y="3516210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C</a:t>
                </a:r>
                <a:endParaRPr lang="en-US" sz="1000" dirty="0"/>
              </a:p>
            </p:txBody>
          </p:sp>
          <p:grpSp>
            <p:nvGrpSpPr>
              <p:cNvPr id="86" name="Gruppieren 85"/>
              <p:cNvGrpSpPr/>
              <p:nvPr/>
            </p:nvGrpSpPr>
            <p:grpSpPr>
              <a:xfrm>
                <a:off x="3098314" y="3411275"/>
                <a:ext cx="326119" cy="464395"/>
                <a:chOff x="3098314" y="3411275"/>
                <a:chExt cx="326119" cy="464395"/>
              </a:xfrm>
            </p:grpSpPr>
            <p:sp>
              <p:nvSpPr>
                <p:cNvPr id="87" name="Rechteck 86"/>
                <p:cNvSpPr/>
                <p:nvPr/>
              </p:nvSpPr>
              <p:spPr>
                <a:xfrm>
                  <a:off x="3098314" y="3516210"/>
                  <a:ext cx="326119" cy="359460"/>
                </a:xfrm>
                <a:prstGeom prst="rect">
                  <a:avLst/>
                </a:prstGeom>
                <a:solidFill>
                  <a:srgbClr val="5097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/>
                    <a:t>POD</a:t>
                  </a:r>
                </a:p>
                <a:p>
                  <a:pPr algn="ctr"/>
                  <a:r>
                    <a:rPr lang="de-DE" sz="1000" dirty="0"/>
                    <a:t>A</a:t>
                  </a:r>
                  <a:endParaRPr lang="en-US" sz="1000" dirty="0"/>
                </a:p>
              </p:txBody>
            </p:sp>
            <p:sp>
              <p:nvSpPr>
                <p:cNvPr id="88" name="Textfeld 87"/>
                <p:cNvSpPr txBox="1"/>
                <p:nvPr/>
              </p:nvSpPr>
              <p:spPr bwMode="auto">
                <a:xfrm>
                  <a:off x="3144302" y="3411275"/>
                  <a:ext cx="234142" cy="12311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>
                      <a:cs typeface="Daimler CS"/>
                    </a:rPr>
                    <a:t>8080</a:t>
                  </a:r>
                </a:p>
              </p:txBody>
            </p:sp>
          </p:grpSp>
        </p:grpSp>
      </p:grpSp>
      <p:sp>
        <p:nvSpPr>
          <p:cNvPr id="92" name="Textfeld 91"/>
          <p:cNvSpPr txBox="1"/>
          <p:nvPr/>
        </p:nvSpPr>
        <p:spPr bwMode="auto">
          <a:xfrm>
            <a:off x="4898514" y="2821679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sp>
        <p:nvSpPr>
          <p:cNvPr id="93" name="Textfeld 92"/>
          <p:cNvSpPr txBox="1"/>
          <p:nvPr/>
        </p:nvSpPr>
        <p:spPr bwMode="auto">
          <a:xfrm>
            <a:off x="6354580" y="2825722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sp>
        <p:nvSpPr>
          <p:cNvPr id="94" name="Textfeld 93"/>
          <p:cNvSpPr txBox="1"/>
          <p:nvPr/>
        </p:nvSpPr>
        <p:spPr bwMode="auto">
          <a:xfrm>
            <a:off x="7828890" y="2822914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cxnSp>
        <p:nvCxnSpPr>
          <p:cNvPr id="38" name="Gewinkelte Verbindung 37"/>
          <p:cNvCxnSpPr>
            <a:stCxn id="92" idx="2"/>
            <a:endCxn id="50" idx="0"/>
          </p:cNvCxnSpPr>
          <p:nvPr/>
        </p:nvCxnSpPr>
        <p:spPr bwMode="auto">
          <a:xfrm flipH="1">
            <a:off x="5061573" y="3067900"/>
            <a:ext cx="51057" cy="343375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Gewinkelte Verbindung 37"/>
          <p:cNvCxnSpPr>
            <a:stCxn id="94" idx="2"/>
            <a:endCxn id="88" idx="0"/>
          </p:cNvCxnSpPr>
          <p:nvPr/>
        </p:nvCxnSpPr>
        <p:spPr bwMode="auto">
          <a:xfrm flipH="1">
            <a:off x="7990951" y="3069135"/>
            <a:ext cx="52055" cy="342140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Gewinkelte Verbindung 37"/>
          <p:cNvCxnSpPr>
            <a:stCxn id="93" idx="2"/>
            <a:endCxn id="50" idx="3"/>
          </p:cNvCxnSpPr>
          <p:nvPr/>
        </p:nvCxnSpPr>
        <p:spPr bwMode="auto">
          <a:xfrm flipH="1">
            <a:off x="5178644" y="3071943"/>
            <a:ext cx="1390052" cy="40088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Gewinkelte Verbindung 37"/>
          <p:cNvCxnSpPr>
            <a:stCxn id="93" idx="2"/>
            <a:endCxn id="88" idx="1"/>
          </p:cNvCxnSpPr>
          <p:nvPr/>
        </p:nvCxnSpPr>
        <p:spPr bwMode="auto">
          <a:xfrm>
            <a:off x="6568696" y="3071943"/>
            <a:ext cx="1305184" cy="40088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Rechteck 110"/>
          <p:cNvSpPr/>
          <p:nvPr/>
        </p:nvSpPr>
        <p:spPr>
          <a:xfrm>
            <a:off x="4226967" y="1485578"/>
            <a:ext cx="926421" cy="409455"/>
          </a:xfrm>
          <a:prstGeom prst="rect">
            <a:avLst/>
          </a:prstGeom>
          <a:solidFill>
            <a:srgbClr val="00566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sz="1200" dirty="0"/>
              <a:t> </a:t>
            </a:r>
            <a:r>
              <a:rPr lang="de-DE" sz="1200" dirty="0" err="1"/>
              <a:t>OpenStack</a:t>
            </a: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 err="1"/>
              <a:t>LBaaS</a:t>
            </a:r>
            <a:endParaRPr lang="en-US" sz="1200" dirty="0"/>
          </a:p>
        </p:txBody>
      </p:sp>
      <p:cxnSp>
        <p:nvCxnSpPr>
          <p:cNvPr id="352" name="Gerade Verbindung mit Pfeil 351"/>
          <p:cNvCxnSpPr>
            <a:endCxn id="92" idx="0"/>
          </p:cNvCxnSpPr>
          <p:nvPr/>
        </p:nvCxnSpPr>
        <p:spPr bwMode="auto">
          <a:xfrm flipH="1">
            <a:off x="5112630" y="1875404"/>
            <a:ext cx="40758" cy="946275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Gerade Verbindung mit Pfeil 111"/>
          <p:cNvCxnSpPr>
            <a:endCxn id="93" idx="0"/>
          </p:cNvCxnSpPr>
          <p:nvPr/>
        </p:nvCxnSpPr>
        <p:spPr bwMode="auto">
          <a:xfrm>
            <a:off x="5153388" y="1875404"/>
            <a:ext cx="1415308" cy="95031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Gerade Verbindung mit Pfeil 114"/>
          <p:cNvCxnSpPr>
            <a:endCxn id="94" idx="0"/>
          </p:cNvCxnSpPr>
          <p:nvPr/>
        </p:nvCxnSpPr>
        <p:spPr bwMode="auto">
          <a:xfrm>
            <a:off x="5153388" y="1889997"/>
            <a:ext cx="2889618" cy="932917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Textfeld 125"/>
          <p:cNvSpPr txBox="1"/>
          <p:nvPr/>
        </p:nvSpPr>
        <p:spPr bwMode="auto">
          <a:xfrm>
            <a:off x="3462505" y="1743413"/>
            <a:ext cx="7644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cs typeface="Daimler CS"/>
              </a:rPr>
              <a:t>53.6.x.x</a:t>
            </a:r>
            <a:br>
              <a:rPr lang="en-US" sz="1200" dirty="0">
                <a:cs typeface="Daimler CS"/>
              </a:rPr>
            </a:br>
            <a:r>
              <a:rPr lang="en-US" sz="1200" dirty="0">
                <a:cs typeface="Daimler CS"/>
              </a:rPr>
              <a:t>Port 80</a:t>
            </a:r>
          </a:p>
        </p:txBody>
      </p:sp>
      <p:sp>
        <p:nvSpPr>
          <p:cNvPr id="127" name="Rechteck 126"/>
          <p:cNvSpPr/>
          <p:nvPr/>
        </p:nvSpPr>
        <p:spPr>
          <a:xfrm>
            <a:off x="2044996" y="1485578"/>
            <a:ext cx="926421" cy="409455"/>
          </a:xfrm>
          <a:prstGeom prst="rect">
            <a:avLst/>
          </a:prstGeom>
          <a:solidFill>
            <a:srgbClr val="00566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sz="1200" dirty="0"/>
              <a:t>F5 LB</a:t>
            </a:r>
            <a:endParaRPr lang="en-US" sz="1200" dirty="0"/>
          </a:p>
        </p:txBody>
      </p:sp>
      <p:cxnSp>
        <p:nvCxnSpPr>
          <p:cNvPr id="128" name="Gewinkelte Verbindung 37"/>
          <p:cNvCxnSpPr>
            <a:stCxn id="127" idx="3"/>
            <a:endCxn id="111" idx="1"/>
          </p:cNvCxnSpPr>
          <p:nvPr/>
        </p:nvCxnSpPr>
        <p:spPr bwMode="auto">
          <a:xfrm>
            <a:off x="2971417" y="1690306"/>
            <a:ext cx="1255550" cy="0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1" name="Textfeld 130"/>
          <p:cNvSpPr txBox="1"/>
          <p:nvPr/>
        </p:nvSpPr>
        <p:spPr bwMode="auto">
          <a:xfrm>
            <a:off x="675985" y="1743413"/>
            <a:ext cx="1417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cs typeface="Daimler CS"/>
              </a:rPr>
              <a:t>xxx.app.corpintra.net</a:t>
            </a:r>
            <a:br>
              <a:rPr lang="en-US" sz="1200" dirty="0">
                <a:cs typeface="Daimler CS"/>
              </a:rPr>
            </a:br>
            <a:r>
              <a:rPr lang="en-US" sz="1200" dirty="0">
                <a:cs typeface="Daimler CS"/>
              </a:rPr>
              <a:t>VIP, Port 443</a:t>
            </a:r>
          </a:p>
        </p:txBody>
      </p:sp>
      <p:cxnSp>
        <p:nvCxnSpPr>
          <p:cNvPr id="132" name="Gewinkelte Verbindung 37"/>
          <p:cNvCxnSpPr/>
          <p:nvPr/>
        </p:nvCxnSpPr>
        <p:spPr bwMode="auto">
          <a:xfrm>
            <a:off x="675985" y="1690305"/>
            <a:ext cx="1399656" cy="1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Textplatzhalter 8"/>
          <p:cNvSpPr txBox="1">
            <a:spLocks/>
          </p:cNvSpPr>
          <p:nvPr/>
        </p:nvSpPr>
        <p:spPr>
          <a:xfrm>
            <a:off x="1205042" y="4518646"/>
            <a:ext cx="2589877" cy="1345819"/>
          </a:xfrm>
          <a:prstGeom prst="rect">
            <a:avLst/>
          </a:prstGeom>
          <a:noFill/>
          <a:ln w="31750" cap="rnd"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237600" indent="-237600" algn="l" defTabSz="1088959" rtl="0" eaLnBrk="1" latinLnBrk="0" hangingPunct="1">
              <a:lnSpc>
                <a:spcPts val="32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OpenStack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LBaaS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Currently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CaaS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Onboarding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Process</a:t>
            </a:r>
            <a:endParaRPr lang="de-DE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platzhalter 8"/>
          <p:cNvSpPr txBox="1">
            <a:spLocks/>
          </p:cNvSpPr>
          <p:nvPr/>
        </p:nvSpPr>
        <p:spPr>
          <a:xfrm>
            <a:off x="4535957" y="5057470"/>
            <a:ext cx="2834903" cy="798270"/>
          </a:xfrm>
          <a:prstGeom prst="rect">
            <a:avLst/>
          </a:prstGeom>
          <a:noFill/>
          <a:ln w="31750" cap="rnd"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237600" indent="-237600" algn="l" defTabSz="1088959" rtl="0" eaLnBrk="1" latinLnBrk="0" hangingPunct="1">
              <a:lnSpc>
                <a:spcPts val="32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Kubernetes Node Ports: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Kubernetes</a:t>
            </a:r>
            <a:r>
              <a:rPr lang="de-DE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API</a:t>
            </a:r>
          </a:p>
        </p:txBody>
      </p:sp>
      <p:cxnSp>
        <p:nvCxnSpPr>
          <p:cNvPr id="53" name="Gewinkelte Verbindung 37"/>
          <p:cNvCxnSpPr>
            <a:stCxn id="45" idx="0"/>
            <a:endCxn id="127" idx="2"/>
          </p:cNvCxnSpPr>
          <p:nvPr/>
        </p:nvCxnSpPr>
        <p:spPr bwMode="auto">
          <a:xfrm flipV="1">
            <a:off x="2499981" y="1895033"/>
            <a:ext cx="8226" cy="813864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chemeClr val="bg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Gewinkelte Verbindung 37"/>
          <p:cNvCxnSpPr>
            <a:endCxn id="111" idx="2"/>
          </p:cNvCxnSpPr>
          <p:nvPr/>
        </p:nvCxnSpPr>
        <p:spPr bwMode="auto">
          <a:xfrm flipV="1">
            <a:off x="3139545" y="1895033"/>
            <a:ext cx="1550633" cy="2605096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chemeClr val="bg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Gewinkelte Verbindung 37"/>
          <p:cNvCxnSpPr>
            <a:stCxn id="52" idx="0"/>
            <a:endCxn id="92" idx="2"/>
          </p:cNvCxnSpPr>
          <p:nvPr/>
        </p:nvCxnSpPr>
        <p:spPr bwMode="auto">
          <a:xfrm flipH="1" flipV="1">
            <a:off x="5112630" y="3067900"/>
            <a:ext cx="840779" cy="1989570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chemeClr val="bg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Gewinkelte Verbindung 37"/>
          <p:cNvCxnSpPr>
            <a:stCxn id="52" idx="0"/>
            <a:endCxn id="93" idx="2"/>
          </p:cNvCxnSpPr>
          <p:nvPr/>
        </p:nvCxnSpPr>
        <p:spPr bwMode="auto">
          <a:xfrm flipV="1">
            <a:off x="5953409" y="3071943"/>
            <a:ext cx="615287" cy="1985527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chemeClr val="bg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Gewinkelte Verbindung 37"/>
          <p:cNvCxnSpPr>
            <a:stCxn id="52" idx="0"/>
            <a:endCxn id="94" idx="2"/>
          </p:cNvCxnSpPr>
          <p:nvPr/>
        </p:nvCxnSpPr>
        <p:spPr bwMode="auto">
          <a:xfrm flipV="1">
            <a:off x="5953409" y="3069135"/>
            <a:ext cx="2089597" cy="1988335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chemeClr val="bg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9736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D7312FD7-05A1-429E-AF8F-E23866BF1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Daimler Hybrid Cloud - CaaS / Johannes Ernst / ITI/GN /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69A9D768-5927-4499-B773-B19B21B612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52531704-8F80-415D-BD2B-6B9991AE822F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C423459E-2316-4FA0-8A6C-179E75EF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39" y="86834"/>
            <a:ext cx="9443398" cy="6329757"/>
          </a:xfrm>
          <a:prstGeom prst="rect">
            <a:avLst/>
          </a:prstGeom>
        </p:spPr>
      </p:pic>
      <p:pic>
        <p:nvPicPr>
          <p:cNvPr id="8" name="Picture 2" descr="https://team.sp.wp.corpintra.net/sites/00017/LSM_Blog/Daimler_Hybrid_Cloud/SiteAssets/SitePages/DaimlerHome/Daimler_Hybrid_Cloud_Logo_CaaS.png">
            <a:extLst>
              <a:ext uri="{FF2B5EF4-FFF2-40B4-BE49-F238E27FC236}">
                <a16:creationId xmlns:a16="http://schemas.microsoft.com/office/drawing/2014/main" xmlns="" id="{047F7FC6-D1A2-4D70-B34B-6DDD6403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AA8560A8-2F2B-4095-AA5E-9D3DF2AA1535}"/>
              </a:ext>
            </a:extLst>
          </p:cNvPr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</p:spTree>
    <p:extLst>
      <p:ext uri="{BB962C8B-B14F-4D97-AF65-F5344CB8AC3E}">
        <p14:creationId xmlns:p14="http://schemas.microsoft.com/office/powerpoint/2010/main" val="221321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0401C7C0-870D-4953-A27F-1AE831C1EA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Daimler Hybrid Cloud - CaaS / Johannes Ernst / ITI/GN /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8B6DB22-6A66-46C8-AB18-0A2DA2E6F4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52531704-8F80-415D-BD2B-6B9991AE822F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5A38784-D15A-43D1-95A4-45A0C9D1A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55" y="107537"/>
            <a:ext cx="9325159" cy="6345522"/>
          </a:xfrm>
          <a:prstGeom prst="rect">
            <a:avLst/>
          </a:prstGeom>
        </p:spPr>
      </p:pic>
      <p:pic>
        <p:nvPicPr>
          <p:cNvPr id="6" name="Picture 2" descr="https://team.sp.wp.corpintra.net/sites/00017/LSM_Blog/Daimler_Hybrid_Cloud/SiteAssets/SitePages/DaimlerHome/Daimler_Hybrid_Cloud_Logo_CaaS.png">
            <a:extLst>
              <a:ext uri="{FF2B5EF4-FFF2-40B4-BE49-F238E27FC236}">
                <a16:creationId xmlns:a16="http://schemas.microsoft.com/office/drawing/2014/main" xmlns="" id="{80D75C40-DDF8-452B-BF29-07BF842AB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1ABE920C-097A-4473-B375-408CD6ACF60F}"/>
              </a:ext>
            </a:extLst>
          </p:cNvPr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</p:spTree>
    <p:extLst>
      <p:ext uri="{BB962C8B-B14F-4D97-AF65-F5344CB8AC3E}">
        <p14:creationId xmlns:p14="http://schemas.microsoft.com/office/powerpoint/2010/main" val="186495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ounded Rectangle 183"/>
          <p:cNvSpPr/>
          <p:nvPr/>
        </p:nvSpPr>
        <p:spPr>
          <a:xfrm>
            <a:off x="2295775" y="2781722"/>
            <a:ext cx="1583462" cy="462372"/>
          </a:xfrm>
          <a:prstGeom prst="round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4243"/>
            <a:r>
              <a:rPr lang="en-US" sz="1200" dirty="0" smtClean="0">
                <a:solidFill>
                  <a:prstClr val="white"/>
                </a:solidFill>
              </a:rPr>
              <a:t>DHC </a:t>
            </a:r>
            <a:r>
              <a:rPr lang="en-US" sz="1200" dirty="0" err="1" smtClean="0">
                <a:solidFill>
                  <a:prstClr val="white"/>
                </a:solidFill>
              </a:rPr>
              <a:t>CaaS</a:t>
            </a:r>
            <a:r>
              <a:rPr lang="en-US" sz="1200" dirty="0" smtClean="0">
                <a:solidFill>
                  <a:prstClr val="white"/>
                </a:solidFill>
              </a:rPr>
              <a:t> Production v1.0 Go-Live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4110882" y="2781722"/>
            <a:ext cx="2161015" cy="462372"/>
          </a:xfrm>
          <a:prstGeom prst="round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4243"/>
            <a:r>
              <a:rPr lang="en-US" sz="1200" dirty="0" smtClean="0">
                <a:solidFill>
                  <a:prstClr val="white"/>
                </a:solidFill>
              </a:rPr>
              <a:t>Incident Response Short-Term Solution Ready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7424026" y="2781722"/>
            <a:ext cx="2163868" cy="462372"/>
          </a:xfrm>
          <a:prstGeom prst="round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4243"/>
            <a:r>
              <a:rPr lang="en-US" sz="1200" dirty="0">
                <a:solidFill>
                  <a:prstClr val="white"/>
                </a:solidFill>
              </a:rPr>
              <a:t>Incident Response</a:t>
            </a:r>
            <a:r>
              <a:rPr lang="en-US" sz="1200" dirty="0" smtClean="0">
                <a:solidFill>
                  <a:prstClr val="white"/>
                </a:solidFill>
              </a:rPr>
              <a:t> Long-Term </a:t>
            </a:r>
            <a:r>
              <a:rPr lang="en-US" sz="1200" dirty="0">
                <a:solidFill>
                  <a:prstClr val="white"/>
                </a:solidFill>
              </a:rPr>
              <a:t>Solution Ready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9786059" y="2781722"/>
            <a:ext cx="1583462" cy="462372"/>
          </a:xfrm>
          <a:prstGeom prst="round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4243"/>
            <a:r>
              <a:rPr lang="en-US" sz="1200" dirty="0">
                <a:solidFill>
                  <a:prstClr val="white"/>
                </a:solidFill>
              </a:rPr>
              <a:t>DHC </a:t>
            </a:r>
            <a:r>
              <a:rPr lang="en-US" sz="1200" dirty="0" err="1">
                <a:solidFill>
                  <a:prstClr val="white"/>
                </a:solidFill>
              </a:rPr>
              <a:t>CaaS</a:t>
            </a:r>
            <a:r>
              <a:rPr lang="en-US" sz="1200" dirty="0">
                <a:solidFill>
                  <a:prstClr val="white"/>
                </a:solidFill>
              </a:rPr>
              <a:t> Production </a:t>
            </a:r>
            <a:r>
              <a:rPr lang="en-US" sz="1200" dirty="0" smtClean="0">
                <a:solidFill>
                  <a:prstClr val="white"/>
                </a:solidFill>
              </a:rPr>
              <a:t>v2.0 </a:t>
            </a:r>
            <a:r>
              <a:rPr lang="en-US" sz="1200" dirty="0">
                <a:solidFill>
                  <a:prstClr val="white"/>
                </a:solidFill>
              </a:rPr>
              <a:t>Go-Live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8275" y="381795"/>
            <a:ext cx="11141800" cy="461665"/>
          </a:xfrm>
        </p:spPr>
        <p:txBody>
          <a:bodyPr/>
          <a:lstStyle/>
          <a:p>
            <a:r>
              <a:rPr lang="en-US" sz="3000" dirty="0" smtClean="0">
                <a:solidFill>
                  <a:srgbClr val="005777"/>
                </a:solidFill>
              </a:rPr>
              <a:t>DHC </a:t>
            </a:r>
            <a:r>
              <a:rPr lang="en-US" sz="3000" dirty="0" err="1" smtClean="0">
                <a:solidFill>
                  <a:srgbClr val="005777"/>
                </a:solidFill>
              </a:rPr>
              <a:t>CaaS</a:t>
            </a:r>
            <a:r>
              <a:rPr lang="en-US" sz="3000" dirty="0" smtClean="0">
                <a:solidFill>
                  <a:srgbClr val="005777"/>
                </a:solidFill>
              </a:rPr>
              <a:t> Procedure and Timeline</a:t>
            </a:r>
            <a:endParaRPr lang="en-US" sz="3000" dirty="0">
              <a:solidFill>
                <a:srgbClr val="005777"/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486735" y="1197546"/>
            <a:ext cx="9320629" cy="494276"/>
            <a:chOff x="1952364" y="1399922"/>
            <a:chExt cx="9320629" cy="494276"/>
          </a:xfrm>
        </p:grpSpPr>
        <p:sp>
          <p:nvSpPr>
            <p:cNvPr id="133" name="Rectangle 132"/>
            <p:cNvSpPr>
              <a:spLocks noChangeArrowheads="1"/>
            </p:cNvSpPr>
            <p:nvPr/>
          </p:nvSpPr>
          <p:spPr bwMode="invGray">
            <a:xfrm>
              <a:off x="1952364" y="1399922"/>
              <a:ext cx="9320629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800" b="1" dirty="0" smtClean="0">
                  <a:solidFill>
                    <a:srgbClr val="FFFFFF"/>
                  </a:solidFill>
                </a:rPr>
                <a:t>2018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invGray">
            <a:xfrm>
              <a:off x="1952365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Jan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39" name="Rectangle 80"/>
            <p:cNvSpPr>
              <a:spLocks noChangeArrowheads="1"/>
            </p:cNvSpPr>
            <p:nvPr/>
          </p:nvSpPr>
          <p:spPr bwMode="invGray">
            <a:xfrm>
              <a:off x="5075677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May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40" name="Rectangle 80"/>
            <p:cNvSpPr>
              <a:spLocks noChangeArrowheads="1"/>
            </p:cNvSpPr>
            <p:nvPr/>
          </p:nvSpPr>
          <p:spPr bwMode="invGray">
            <a:xfrm>
              <a:off x="8198989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Sep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invGray">
            <a:xfrm>
              <a:off x="2733193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Feb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44" name="Rectangle 80"/>
            <p:cNvSpPr>
              <a:spLocks noChangeArrowheads="1"/>
            </p:cNvSpPr>
            <p:nvPr/>
          </p:nvSpPr>
          <p:spPr bwMode="invGray">
            <a:xfrm>
              <a:off x="5856505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Jun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45" name="Rectangle 80"/>
            <p:cNvSpPr>
              <a:spLocks noChangeArrowheads="1"/>
            </p:cNvSpPr>
            <p:nvPr/>
          </p:nvSpPr>
          <p:spPr bwMode="invGray">
            <a:xfrm>
              <a:off x="8979817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Oct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invGray">
            <a:xfrm>
              <a:off x="3514021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Mar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49" name="Rectangle 80"/>
            <p:cNvSpPr>
              <a:spLocks noChangeArrowheads="1"/>
            </p:cNvSpPr>
            <p:nvPr/>
          </p:nvSpPr>
          <p:spPr bwMode="invGray">
            <a:xfrm>
              <a:off x="6637333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Jul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50" name="Rectangle 80"/>
            <p:cNvSpPr>
              <a:spLocks noChangeArrowheads="1"/>
            </p:cNvSpPr>
            <p:nvPr/>
          </p:nvSpPr>
          <p:spPr bwMode="invGray">
            <a:xfrm>
              <a:off x="9760645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Nov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invGray">
            <a:xfrm>
              <a:off x="4294849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Apr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54" name="Rectangle 80"/>
            <p:cNvSpPr>
              <a:spLocks noChangeArrowheads="1"/>
            </p:cNvSpPr>
            <p:nvPr/>
          </p:nvSpPr>
          <p:spPr bwMode="invGray">
            <a:xfrm>
              <a:off x="7418161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Aug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Rectangle 80"/>
            <p:cNvSpPr>
              <a:spLocks noChangeArrowheads="1"/>
            </p:cNvSpPr>
            <p:nvPr/>
          </p:nvSpPr>
          <p:spPr bwMode="invGray">
            <a:xfrm>
              <a:off x="10541473" y="1665598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Dec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60" name="Straight Connector 159"/>
          <p:cNvCxnSpPr/>
          <p:nvPr/>
        </p:nvCxnSpPr>
        <p:spPr bwMode="auto">
          <a:xfrm>
            <a:off x="1500383" y="2435330"/>
            <a:ext cx="100584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9" name="Rectangle 168"/>
          <p:cNvSpPr/>
          <p:nvPr/>
        </p:nvSpPr>
        <p:spPr>
          <a:xfrm>
            <a:off x="196942" y="1805163"/>
            <a:ext cx="1188132" cy="54864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4243"/>
            <a:r>
              <a:rPr lang="en-US" sz="1400" b="1" dirty="0" smtClean="0">
                <a:solidFill>
                  <a:prstClr val="black"/>
                </a:solidFill>
              </a:rPr>
              <a:t>Planning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70" name="Text Box 86"/>
          <p:cNvSpPr txBox="1">
            <a:spLocks noChangeArrowheads="1"/>
          </p:cNvSpPr>
          <p:nvPr/>
        </p:nvSpPr>
        <p:spPr bwMode="auto">
          <a:xfrm>
            <a:off x="3829220" y="1805163"/>
            <a:ext cx="6197316" cy="548640"/>
          </a:xfrm>
          <a:prstGeom prst="rect">
            <a:avLst/>
          </a:prstGeom>
          <a:solidFill>
            <a:srgbClr val="007A93"/>
          </a:solidFill>
          <a:ln>
            <a:noFill/>
          </a:ln>
          <a:effectLst/>
          <a:extLst/>
        </p:spPr>
        <p:txBody>
          <a:bodyPr lIns="0" tIns="46800" rIns="0" bIns="46800" anchor="ctr"/>
          <a:lstStyle>
            <a:defPPr>
              <a:defRPr lang="de-DE"/>
            </a:defPPr>
            <a:lvl1pPr marL="1588" marR="0" lvl="0" indent="0" eaLnBrk="0" fontAlgn="auto" hangingPunct="0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 kumimoji="0" sz="105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poS" pitchFamily="2" charset="0"/>
                <a:cs typeface="Arial" charset="0"/>
              </a:defRPr>
            </a:lvl1pPr>
            <a:lvl2pPr marL="742950" indent="-28575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2pPr>
            <a:lvl3pPr marL="1143000" indent="-22860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3pPr>
            <a:lvl4pPr marL="1600200" indent="-22860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4pPr>
            <a:lvl5pPr marL="2057400" indent="-22860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9pPr>
          </a:lstStyle>
          <a:p>
            <a:pPr algn="ctr" defTabSz="1084243">
              <a:defRPr/>
            </a:pPr>
            <a:r>
              <a:rPr lang="en-US" dirty="0" smtClean="0">
                <a:solidFill>
                  <a:srgbClr val="FFFFFF"/>
                </a:solidFill>
              </a:rPr>
              <a:t>DHC </a:t>
            </a:r>
            <a:r>
              <a:rPr lang="en-US" dirty="0" err="1" smtClean="0">
                <a:solidFill>
                  <a:srgbClr val="FFFFFF"/>
                </a:solidFill>
              </a:rPr>
              <a:t>CaaS</a:t>
            </a:r>
            <a:r>
              <a:rPr lang="en-US" dirty="0" smtClean="0">
                <a:solidFill>
                  <a:srgbClr val="FFFFFF"/>
                </a:solidFill>
              </a:rPr>
              <a:t> Production v1.0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196942" y="2507338"/>
            <a:ext cx="1188132" cy="736756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4243"/>
            <a:r>
              <a:rPr lang="en-US" sz="1400" b="1" dirty="0" smtClean="0">
                <a:solidFill>
                  <a:prstClr val="black"/>
                </a:solidFill>
              </a:rPr>
              <a:t>Milestone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72" name="Text Box 86"/>
          <p:cNvSpPr txBox="1">
            <a:spLocks noChangeArrowheads="1"/>
          </p:cNvSpPr>
          <p:nvPr/>
        </p:nvSpPr>
        <p:spPr bwMode="auto">
          <a:xfrm>
            <a:off x="10075844" y="1805163"/>
            <a:ext cx="1524646" cy="548640"/>
          </a:xfrm>
          <a:prstGeom prst="rect">
            <a:avLst/>
          </a:prstGeom>
          <a:solidFill>
            <a:srgbClr val="004355"/>
          </a:solidFill>
          <a:ln>
            <a:noFill/>
          </a:ln>
          <a:effectLst/>
          <a:extLst/>
        </p:spPr>
        <p:txBody>
          <a:bodyPr lIns="0" tIns="46800" rIns="0" bIns="46800" anchor="ctr"/>
          <a:lstStyle>
            <a:defPPr>
              <a:defRPr lang="de-DE"/>
            </a:defPPr>
            <a:lvl1pPr marL="1588" marR="0" lvl="0" indent="0" eaLnBrk="0" fontAlgn="auto" hangingPunct="0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 kumimoji="0" sz="105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poS" pitchFamily="2" charset="0"/>
                <a:cs typeface="Arial" charset="0"/>
              </a:defRPr>
            </a:lvl1pPr>
            <a:lvl2pPr marL="742950" indent="-28575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2pPr>
            <a:lvl3pPr marL="1143000" indent="-22860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3pPr>
            <a:lvl4pPr marL="1600200" indent="-22860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4pPr>
            <a:lvl5pPr marL="2057400" indent="-22860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9pPr>
          </a:lstStyle>
          <a:p>
            <a:pPr algn="ctr" defTabSz="1084243">
              <a:defRPr/>
            </a:pPr>
            <a:r>
              <a:rPr lang="en-US" dirty="0" smtClean="0">
                <a:solidFill>
                  <a:srgbClr val="FFFFFF"/>
                </a:solidFill>
              </a:rPr>
              <a:t>DHC </a:t>
            </a:r>
            <a:r>
              <a:rPr lang="en-US" dirty="0" err="1" smtClean="0">
                <a:solidFill>
                  <a:srgbClr val="FFFFFF"/>
                </a:solidFill>
              </a:rPr>
              <a:t>CaaS</a:t>
            </a:r>
            <a:r>
              <a:rPr lang="en-US" dirty="0" smtClean="0">
                <a:solidFill>
                  <a:srgbClr val="FFFFFF"/>
                </a:solidFill>
              </a:rPr>
              <a:t> Production v2.0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3" name="Text Box 86"/>
          <p:cNvSpPr txBox="1">
            <a:spLocks noChangeArrowheads="1"/>
          </p:cNvSpPr>
          <p:nvPr/>
        </p:nvSpPr>
        <p:spPr bwMode="auto">
          <a:xfrm>
            <a:off x="1486735" y="1805163"/>
            <a:ext cx="2293177" cy="548640"/>
          </a:xfrm>
          <a:prstGeom prst="rect">
            <a:avLst/>
          </a:prstGeom>
          <a:solidFill>
            <a:srgbClr val="79AEBF"/>
          </a:solidFill>
          <a:ln>
            <a:noFill/>
          </a:ln>
          <a:effectLst/>
          <a:extLst/>
        </p:spPr>
        <p:txBody>
          <a:bodyPr lIns="0" tIns="46800" rIns="0" bIns="46800" anchor="ctr"/>
          <a:lstStyle>
            <a:defPPr>
              <a:defRPr lang="de-DE"/>
            </a:defPPr>
            <a:lvl1pPr marL="1588" marR="0" lvl="0" indent="0" eaLnBrk="0" fontAlgn="auto" hangingPunct="0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>
                <a:srgbClr val="003258"/>
              </a:buClr>
              <a:buSzTx/>
              <a:buFontTx/>
              <a:buNone/>
              <a:tabLst/>
              <a:defRPr kumimoji="0" sz="105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poS" pitchFamily="2" charset="0"/>
                <a:cs typeface="Arial" charset="0"/>
              </a:defRPr>
            </a:lvl1pPr>
            <a:lvl2pPr marL="742950" indent="-28575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2pPr>
            <a:lvl3pPr marL="1143000" indent="-22860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3pPr>
            <a:lvl4pPr marL="1600200" indent="-22860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4pPr>
            <a:lvl5pPr marL="2057400" indent="-228600" eaLnBrk="0" hangingPunct="0"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defRPr sz="1400">
                <a:solidFill>
                  <a:srgbClr val="080808"/>
                </a:solidFill>
                <a:latin typeface="CorpoS" pitchFamily="2" charset="0"/>
                <a:cs typeface="Arial" charset="0"/>
              </a:defRPr>
            </a:lvl9pPr>
          </a:lstStyle>
          <a:p>
            <a:pPr algn="ctr" defTabSz="1084243">
              <a:defRPr/>
            </a:pPr>
            <a:r>
              <a:rPr lang="en-US" dirty="0" smtClean="0">
                <a:solidFill>
                  <a:srgbClr val="FFFFFF"/>
                </a:solidFill>
              </a:rPr>
              <a:t>DHC </a:t>
            </a:r>
            <a:r>
              <a:rPr lang="en-US" dirty="0" err="1" smtClean="0">
                <a:solidFill>
                  <a:srgbClr val="FFFFFF"/>
                </a:solidFill>
              </a:rPr>
              <a:t>CaaS</a:t>
            </a:r>
            <a:r>
              <a:rPr lang="en-US" dirty="0" smtClean="0">
                <a:solidFill>
                  <a:srgbClr val="FFFFFF"/>
                </a:solidFill>
              </a:rPr>
              <a:t> Integration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43023" y="1199105"/>
            <a:ext cx="740354" cy="495563"/>
            <a:chOff x="10912608" y="1401481"/>
            <a:chExt cx="740354" cy="495563"/>
          </a:xfrm>
        </p:grpSpPr>
        <p:sp>
          <p:nvSpPr>
            <p:cNvPr id="174" name="Rectangle 80"/>
            <p:cNvSpPr>
              <a:spLocks noChangeArrowheads="1"/>
            </p:cNvSpPr>
            <p:nvPr/>
          </p:nvSpPr>
          <p:spPr bwMode="invGray">
            <a:xfrm>
              <a:off x="10921442" y="1668444"/>
              <a:ext cx="731520" cy="228600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400" b="1" dirty="0" smtClean="0">
                  <a:solidFill>
                    <a:srgbClr val="FFFFFF"/>
                  </a:solidFill>
                </a:rPr>
                <a:t>Jan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75" name="Rectangle 174"/>
            <p:cNvSpPr>
              <a:spLocks noChangeArrowheads="1"/>
            </p:cNvSpPr>
            <p:nvPr/>
          </p:nvSpPr>
          <p:spPr bwMode="invGray">
            <a:xfrm>
              <a:off x="10912608" y="1401481"/>
              <a:ext cx="731520" cy="227041"/>
            </a:xfrm>
            <a:prstGeom prst="rect">
              <a:avLst/>
            </a:prstGeom>
            <a:solidFill>
              <a:srgbClr val="81A7CD"/>
            </a:solidFill>
            <a:ln w="1270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defTabSz="1084243" eaLnBrk="0" hangingPunct="0">
                <a:lnSpc>
                  <a:spcPct val="90000"/>
                </a:lnSpc>
                <a:buClr>
                  <a:srgbClr val="0033CC"/>
                </a:buClr>
              </a:pPr>
              <a:r>
                <a:rPr lang="en-US" sz="1800" b="1" dirty="0" smtClean="0">
                  <a:solidFill>
                    <a:srgbClr val="FFFFFF"/>
                  </a:solidFill>
                </a:rPr>
                <a:t>2019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05380" y="1694668"/>
            <a:ext cx="595424" cy="2016223"/>
            <a:chOff x="3218855" y="1917627"/>
            <a:chExt cx="595424" cy="2423226"/>
          </a:xfrm>
        </p:grpSpPr>
        <p:sp>
          <p:nvSpPr>
            <p:cNvPr id="176" name="Line 126"/>
            <p:cNvSpPr>
              <a:spLocks noChangeShapeType="1"/>
            </p:cNvSpPr>
            <p:nvPr/>
          </p:nvSpPr>
          <p:spPr bwMode="auto">
            <a:xfrm>
              <a:off x="3509479" y="1917627"/>
              <a:ext cx="0" cy="2160240"/>
            </a:xfrm>
            <a:prstGeom prst="lin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defTabSz="1084243">
                <a:buClr>
                  <a:srgbClr val="9F0002"/>
                </a:buClr>
              </a:pPr>
              <a:endParaRPr lang="de-DE" sz="20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7" name="Textfeld 146"/>
            <p:cNvSpPr txBox="1"/>
            <p:nvPr/>
          </p:nvSpPr>
          <p:spPr>
            <a:xfrm>
              <a:off x="3218855" y="4094632"/>
              <a:ext cx="5954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4243"/>
              <a:r>
                <a:rPr lang="de-DE" sz="1000" b="1" dirty="0">
                  <a:solidFill>
                    <a:srgbClr val="9F0002"/>
                  </a:solidFill>
                  <a:latin typeface="Arial" charset="0"/>
                  <a:cs typeface="Arial" charset="0"/>
                </a:rPr>
                <a:t>T</a:t>
              </a:r>
              <a:r>
                <a:rPr lang="de-DE" sz="1000" b="1" dirty="0" smtClean="0">
                  <a:solidFill>
                    <a:srgbClr val="9F0002"/>
                  </a:solidFill>
                  <a:latin typeface="Arial" charset="0"/>
                  <a:cs typeface="Arial" charset="0"/>
                </a:rPr>
                <a:t>oday</a:t>
              </a:r>
              <a:endParaRPr lang="de-DE" sz="1000" b="1" dirty="0">
                <a:solidFill>
                  <a:srgbClr val="9F0002"/>
                </a:solidFill>
                <a:latin typeface="Arial" charset="0"/>
                <a:cs typeface="Arial" charset="0"/>
              </a:endParaRPr>
            </a:p>
          </p:txBody>
        </p:sp>
      </p:grpSp>
      <p:cxnSp>
        <p:nvCxnSpPr>
          <p:cNvPr id="178" name="Straight Connector 177"/>
          <p:cNvCxnSpPr/>
          <p:nvPr/>
        </p:nvCxnSpPr>
        <p:spPr bwMode="auto">
          <a:xfrm>
            <a:off x="1500383" y="3357786"/>
            <a:ext cx="100584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0" name="Oval 179"/>
          <p:cNvSpPr/>
          <p:nvPr/>
        </p:nvSpPr>
        <p:spPr>
          <a:xfrm>
            <a:off x="3633958" y="2507338"/>
            <a:ext cx="365760" cy="365760"/>
          </a:xfrm>
          <a:prstGeom prst="ellipse">
            <a:avLst/>
          </a:prstGeom>
          <a:solidFill>
            <a:srgbClr val="9E9E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84243"/>
            <a:r>
              <a:rPr lang="en-US" altLang="zh-CN" sz="1050" b="1" dirty="0" smtClean="0">
                <a:solidFill>
                  <a:prstClr val="white"/>
                </a:solidFill>
              </a:rPr>
              <a:t>MS1</a:t>
            </a:r>
            <a:endParaRPr lang="en-US" sz="1050" b="1" dirty="0">
              <a:solidFill>
                <a:prstClr val="white"/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9870952" y="2507338"/>
            <a:ext cx="365760" cy="365760"/>
          </a:xfrm>
          <a:prstGeom prst="ellipse">
            <a:avLst/>
          </a:prstGeom>
          <a:solidFill>
            <a:srgbClr val="9E9E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84243"/>
            <a:r>
              <a:rPr lang="en-US" altLang="zh-CN" sz="1050" b="1" dirty="0" smtClean="0">
                <a:solidFill>
                  <a:prstClr val="white"/>
                </a:solidFill>
              </a:rPr>
              <a:t>MS4</a:t>
            </a:r>
            <a:endParaRPr lang="en-US" sz="1050" b="1" dirty="0">
              <a:solidFill>
                <a:prstClr val="white"/>
              </a:solidFill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4085374" y="2507338"/>
            <a:ext cx="365760" cy="365760"/>
          </a:xfrm>
          <a:prstGeom prst="ellipse">
            <a:avLst/>
          </a:prstGeom>
          <a:solidFill>
            <a:srgbClr val="9E9E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84243"/>
            <a:r>
              <a:rPr lang="en-US" altLang="zh-CN" sz="1050" b="1" dirty="0" smtClean="0">
                <a:solidFill>
                  <a:prstClr val="white"/>
                </a:solidFill>
              </a:rPr>
              <a:t>MS2</a:t>
            </a:r>
            <a:endParaRPr lang="en-US" sz="1050" b="1" dirty="0">
              <a:solidFill>
                <a:prstClr val="white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9092918" y="2507338"/>
            <a:ext cx="365760" cy="365760"/>
          </a:xfrm>
          <a:prstGeom prst="ellipse">
            <a:avLst/>
          </a:prstGeom>
          <a:solidFill>
            <a:srgbClr val="9E9E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84243"/>
            <a:r>
              <a:rPr lang="en-US" altLang="zh-CN" sz="1050" b="1" dirty="0" smtClean="0">
                <a:solidFill>
                  <a:prstClr val="white"/>
                </a:solidFill>
              </a:rPr>
              <a:t>MS3</a:t>
            </a:r>
            <a:endParaRPr lang="en-US" sz="1050" b="1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0708" y="4462164"/>
            <a:ext cx="5430434" cy="1467768"/>
          </a:xfrm>
          <a:prstGeom prst="rect">
            <a:avLst/>
          </a:prstGeom>
          <a:solidFill>
            <a:srgbClr val="79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prstClr val="white"/>
                </a:solidFill>
              </a:rPr>
              <a:t>Incident Management Short-Term Solution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prstClr val="white"/>
                </a:solidFill>
              </a:rPr>
              <a:t>Setup “Small” Team for </a:t>
            </a:r>
            <a:r>
              <a:rPr lang="en-US" sz="1600" dirty="0" err="1" smtClean="0">
                <a:solidFill>
                  <a:prstClr val="white"/>
                </a:solidFill>
              </a:rPr>
              <a:t>devops</a:t>
            </a:r>
            <a:r>
              <a:rPr lang="en-US" sz="1600" dirty="0" smtClean="0">
                <a:solidFill>
                  <a:prstClr val="white"/>
                </a:solidFill>
              </a:rPr>
              <a:t> support from ITI/OC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prstClr val="white"/>
                </a:solidFill>
              </a:rPr>
              <a:t>No Continuity Critical Application Support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prstClr val="white"/>
                </a:solidFill>
              </a:rPr>
              <a:t>Use Temp Solution for Global Roll-out Project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59552" y="3900295"/>
            <a:ext cx="5623599" cy="21217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1857" y="3955577"/>
            <a:ext cx="5439285" cy="4437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prstClr val="white"/>
                </a:solidFill>
              </a:rPr>
              <a:t>CaaS</a:t>
            </a:r>
            <a:r>
              <a:rPr lang="en-US" sz="1600" dirty="0" smtClean="0">
                <a:solidFill>
                  <a:prstClr val="white"/>
                </a:solidFill>
              </a:rPr>
              <a:t> Service v1.0 (China)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16829" y="4462163"/>
            <a:ext cx="5457713" cy="1467769"/>
          </a:xfrm>
          <a:prstGeom prst="rect">
            <a:avLst/>
          </a:prstGeom>
          <a:solidFill>
            <a:srgbClr val="79A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prstClr val="white"/>
                </a:solidFill>
              </a:rPr>
              <a:t>Incident Management Long-Term solution ready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prstClr val="white"/>
                </a:solidFill>
              </a:rPr>
              <a:t>ITI/OC </a:t>
            </a:r>
            <a:r>
              <a:rPr lang="en-US" sz="1600" dirty="0" err="1" smtClean="0">
                <a:solidFill>
                  <a:prstClr val="white"/>
                </a:solidFill>
              </a:rPr>
              <a:t>Devops</a:t>
            </a:r>
            <a:r>
              <a:rPr lang="en-US" sz="1600" dirty="0" smtClean="0">
                <a:solidFill>
                  <a:prstClr val="white"/>
                </a:solidFill>
              </a:rPr>
              <a:t> Lead for </a:t>
            </a:r>
            <a:r>
              <a:rPr lang="en-US" sz="1600" dirty="0" err="1" smtClean="0">
                <a:solidFill>
                  <a:prstClr val="white"/>
                </a:solidFill>
              </a:rPr>
              <a:t>devops</a:t>
            </a:r>
            <a:r>
              <a:rPr lang="en-US" sz="1600" dirty="0" smtClean="0">
                <a:solidFill>
                  <a:prstClr val="white"/>
                </a:solidFill>
              </a:rPr>
              <a:t> support or setup operation team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prstClr val="white"/>
                </a:solidFill>
              </a:rPr>
              <a:t>Continuity Critical Application support(The plan for DR setup of DHC </a:t>
            </a:r>
            <a:r>
              <a:rPr lang="en-US" sz="1600" dirty="0" err="1" smtClean="0">
                <a:solidFill>
                  <a:prstClr val="white"/>
                </a:solidFill>
              </a:rPr>
              <a:t>CaaS</a:t>
            </a:r>
            <a:r>
              <a:rPr lang="en-US" sz="1600" dirty="0" smtClean="0">
                <a:solidFill>
                  <a:prstClr val="white"/>
                </a:solidFill>
              </a:rPr>
              <a:t> in China?)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prstClr val="white"/>
                </a:solidFill>
              </a:rPr>
              <a:t>Standard Charging model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995674" y="3900295"/>
            <a:ext cx="5623599" cy="21217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107979" y="3955577"/>
            <a:ext cx="5466563" cy="4437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prstClr val="white"/>
                </a:solidFill>
              </a:rPr>
              <a:t>CaaS</a:t>
            </a:r>
            <a:r>
              <a:rPr lang="en-US" sz="1600" dirty="0" smtClean="0">
                <a:solidFill>
                  <a:prstClr val="white"/>
                </a:solidFill>
              </a:rPr>
              <a:t> Service v2.0 (China)</a:t>
            </a:r>
            <a:endParaRPr 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5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 support model(draft)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Daimler Hybrid Cloud - CaaS / On-Premises Team / ITI/FI 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603375" y="705144"/>
            <a:ext cx="7907338" cy="55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042553" y="6566400"/>
            <a:ext cx="1155798" cy="216000"/>
          </a:xfrm>
        </p:spPr>
        <p:txBody>
          <a:bodyPr/>
          <a:lstStyle/>
          <a:p>
            <a:fld id="{52531704-8F80-415D-BD2B-6B9991AE822F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1564752" y="3226126"/>
            <a:ext cx="2028022" cy="2867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lIns="42866" tIns="42866" rIns="42866" bIns="42866" anchor="t"/>
          <a:lstStyle/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Provide Overview over DHC </a:t>
            </a:r>
            <a:r>
              <a:rPr lang="en-US" sz="1200" dirty="0" err="1" smtClean="0">
                <a:solidFill>
                  <a:srgbClr val="004355"/>
                </a:solidFill>
              </a:rPr>
              <a:t>CaaS</a:t>
            </a:r>
            <a:endParaRPr lang="en-US" sz="1200" dirty="0" smtClean="0">
              <a:solidFill>
                <a:srgbClr val="004355"/>
              </a:solidFill>
            </a:endParaRP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>
                <a:solidFill>
                  <a:srgbClr val="004355"/>
                </a:solidFill>
              </a:rPr>
              <a:t>Operational model alignment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>
                <a:solidFill>
                  <a:srgbClr val="004355"/>
                </a:solidFill>
              </a:rPr>
              <a:t>Accounting model </a:t>
            </a:r>
            <a:r>
              <a:rPr lang="en-US" sz="1200" dirty="0" smtClean="0">
                <a:solidFill>
                  <a:srgbClr val="004355"/>
                </a:solidFill>
              </a:rPr>
              <a:t>alignment</a:t>
            </a:r>
            <a:endParaRPr lang="en-US" sz="1200" dirty="0">
              <a:solidFill>
                <a:srgbClr val="004355"/>
              </a:solidFill>
            </a:endParaRP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Query customer application characteristics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Platform, Frameworks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Required Backend Access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Authentication/Authorization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Identify Pain Points to Customer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Databases and Persistence</a:t>
            </a:r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3612899" y="3208986"/>
            <a:ext cx="2009546" cy="2902243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lIns="42866" tIns="42866" rIns="42866" bIns="42866" anchor="t"/>
          <a:lstStyle/>
          <a:p>
            <a:pPr marL="228600" indent="-228600" defTabSz="1088828">
              <a:buFont typeface="+mj-lt"/>
              <a:buAutoNum type="arabicPeriod"/>
            </a:pPr>
            <a:r>
              <a:rPr lang="en-US" sz="1200" dirty="0" err="1" smtClean="0">
                <a:solidFill>
                  <a:srgbClr val="004355"/>
                </a:solidFill>
              </a:rPr>
              <a:t>Devops</a:t>
            </a:r>
            <a:r>
              <a:rPr lang="en-US" sz="1200" dirty="0" smtClean="0">
                <a:solidFill>
                  <a:srgbClr val="004355"/>
                </a:solidFill>
              </a:rPr>
              <a:t> Integration Readiness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Feasibility deep-dive 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Design the backend service and 3</a:t>
            </a:r>
            <a:r>
              <a:rPr lang="en-US" sz="1200" baseline="30000" dirty="0" smtClean="0">
                <a:solidFill>
                  <a:srgbClr val="004355"/>
                </a:solidFill>
              </a:rPr>
              <a:t>rd</a:t>
            </a:r>
            <a:r>
              <a:rPr lang="en-US" sz="1200" dirty="0" smtClean="0">
                <a:solidFill>
                  <a:srgbClr val="004355"/>
                </a:solidFill>
              </a:rPr>
              <a:t> party service 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OPM Creation and Security Check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Pre-Defined OPM Standard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Follow ADCC Communication Matrix</a:t>
            </a:r>
          </a:p>
          <a:p>
            <a:pPr defTabSz="1088828"/>
            <a:r>
              <a:rPr lang="en-US" sz="1200" dirty="0" smtClean="0">
                <a:solidFill>
                  <a:srgbClr val="004355"/>
                </a:solidFill>
              </a:rPr>
              <a:t>5. Deploy Datacenter Infrastructure(FW Rules, Load balancer, Build Server,…)</a:t>
            </a:r>
          </a:p>
        </p:txBody>
      </p:sp>
      <p:sp>
        <p:nvSpPr>
          <p:cNvPr id="39" name="Chevron 38"/>
          <p:cNvSpPr/>
          <p:nvPr/>
        </p:nvSpPr>
        <p:spPr>
          <a:xfrm>
            <a:off x="1817325" y="2472499"/>
            <a:ext cx="2018809" cy="71666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 defTabSz="1088828"/>
            <a:r>
              <a:rPr lang="en-US" sz="1400" dirty="0" smtClean="0">
                <a:solidFill>
                  <a:prstClr val="white"/>
                </a:solidFill>
              </a:rPr>
              <a:t>Pre-Onboarding Consultant</a:t>
            </a:r>
          </a:p>
          <a:p>
            <a:pPr algn="ctr" defTabSz="1088828"/>
            <a:r>
              <a:rPr lang="en-US" sz="1400" dirty="0" smtClean="0">
                <a:solidFill>
                  <a:prstClr val="white"/>
                </a:solidFill>
              </a:rPr>
              <a:t>(ITI/OC)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0" name="Chevron 39"/>
          <p:cNvSpPr/>
          <p:nvPr/>
        </p:nvSpPr>
        <p:spPr>
          <a:xfrm>
            <a:off x="3592774" y="2464911"/>
            <a:ext cx="2074354" cy="71666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 defTabSz="1088828"/>
            <a:r>
              <a:rPr lang="en-US" sz="1400" dirty="0" smtClean="0">
                <a:solidFill>
                  <a:prstClr val="white"/>
                </a:solidFill>
              </a:rPr>
              <a:t>Architecture Design in Detail</a:t>
            </a:r>
          </a:p>
          <a:p>
            <a:pPr algn="ctr" defTabSz="1088828"/>
            <a:r>
              <a:rPr lang="en-US" sz="1400" dirty="0" smtClean="0">
                <a:solidFill>
                  <a:prstClr val="white"/>
                </a:solidFill>
              </a:rPr>
              <a:t>(ITI/OC)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5415086" y="2472503"/>
            <a:ext cx="2070557" cy="71666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 defTabSz="1088828"/>
            <a:r>
              <a:rPr lang="en-US" sz="1400" dirty="0" smtClean="0">
                <a:solidFill>
                  <a:prstClr val="white"/>
                </a:solidFill>
              </a:rPr>
              <a:t>Tenant Provision</a:t>
            </a:r>
          </a:p>
          <a:p>
            <a:pPr algn="ctr" defTabSz="1088828"/>
            <a:r>
              <a:rPr lang="en-US" sz="1400" dirty="0" smtClean="0">
                <a:solidFill>
                  <a:prstClr val="white"/>
                </a:solidFill>
              </a:rPr>
              <a:t>(ITI/FI)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2" name="Rectangle 6"/>
          <p:cNvSpPr>
            <a:spLocks noChangeArrowheads="1"/>
          </p:cNvSpPr>
          <p:nvPr/>
        </p:nvSpPr>
        <p:spPr bwMode="auto">
          <a:xfrm>
            <a:off x="5608377" y="3193747"/>
            <a:ext cx="1877266" cy="2902244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lIns="42866" tIns="42866" rIns="42866" bIns="42866" anchor="t"/>
          <a:lstStyle/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CISM Web ticket for tenant provisioning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Define Tenant parameters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Number of worker nodes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Number and Port of Exposed IP(</a:t>
            </a:r>
            <a:r>
              <a:rPr lang="en-US" sz="1200" dirty="0" err="1" smtClean="0">
                <a:solidFill>
                  <a:srgbClr val="004355"/>
                </a:solidFill>
              </a:rPr>
              <a:t>LBaaS</a:t>
            </a:r>
            <a:r>
              <a:rPr lang="en-US" sz="1200" dirty="0" smtClean="0">
                <a:solidFill>
                  <a:srgbClr val="004355"/>
                </a:solidFill>
              </a:rPr>
              <a:t>)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AD User IDs of Container Registry</a:t>
            </a:r>
          </a:p>
          <a:p>
            <a:pPr defTabSz="1088828"/>
            <a:endParaRPr lang="en-US" sz="1200" dirty="0" smtClean="0">
              <a:solidFill>
                <a:srgbClr val="004355"/>
              </a:solidFill>
            </a:endParaRPr>
          </a:p>
          <a:p>
            <a:pPr marL="228600" indent="-228600" defTabSz="1088828">
              <a:buFont typeface="+mj-lt"/>
              <a:buAutoNum type="arabicPeriod"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500562" y="2461852"/>
            <a:ext cx="2173829" cy="7166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 defTabSz="1088828"/>
            <a:r>
              <a:rPr lang="en-US" sz="1400" dirty="0">
                <a:solidFill>
                  <a:prstClr val="white"/>
                </a:solidFill>
              </a:rPr>
              <a:t>Service Operations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629999" y="286048"/>
            <a:ext cx="10936799" cy="684000"/>
          </a:xfrm>
          <a:prstGeom prst="rect">
            <a:avLst/>
          </a:prstGeom>
        </p:spPr>
        <p:txBody>
          <a:bodyPr/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 smtClean="0">
                <a:solidFill>
                  <a:srgbClr val="004355"/>
                </a:solidFill>
                <a:latin typeface="Arial Black" panose="020B0A04020102020204" pitchFamily="34" charset="0"/>
                <a:ea typeface="Calibri Light"/>
                <a:cs typeface="Arial" panose="020B0604020202020204" pitchFamily="34" charset="0"/>
              </a:rPr>
              <a:t>DHC </a:t>
            </a:r>
            <a:r>
              <a:rPr lang="en-US" sz="2800" cap="all" dirty="0" err="1" smtClean="0">
                <a:solidFill>
                  <a:srgbClr val="004355"/>
                </a:solidFill>
                <a:latin typeface="Arial Black" panose="020B0A04020102020204" pitchFamily="34" charset="0"/>
                <a:ea typeface="Calibri Light"/>
                <a:cs typeface="Arial" panose="020B0604020202020204" pitchFamily="34" charset="0"/>
              </a:rPr>
              <a:t>CaaS</a:t>
            </a:r>
            <a:r>
              <a:rPr lang="en-US" sz="2800" cap="all" dirty="0" smtClean="0">
                <a:solidFill>
                  <a:srgbClr val="004355"/>
                </a:solidFill>
                <a:latin typeface="Arial Black" panose="020B0A04020102020204" pitchFamily="34" charset="0"/>
                <a:ea typeface="Calibri Light"/>
                <a:cs typeface="Arial" panose="020B0604020202020204" pitchFamily="34" charset="0"/>
              </a:rPr>
              <a:t> On-boarding (China) - Procedure</a:t>
            </a:r>
            <a:endParaRPr lang="en-US" sz="2800" cap="all" dirty="0">
              <a:solidFill>
                <a:srgbClr val="004355"/>
              </a:solidFill>
              <a:latin typeface="Arial Black" panose="020B0A04020102020204" pitchFamily="34" charset="0"/>
              <a:ea typeface="Calibri Light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7" y="693490"/>
            <a:ext cx="11265245" cy="1502370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 flipH="1">
            <a:off x="8475439" y="1295843"/>
            <a:ext cx="45719" cy="45719"/>
          </a:xfrm>
          <a:custGeom>
            <a:avLst/>
            <a:gdLst>
              <a:gd name="connsiteX0" fmla="*/ 0 w 0"/>
              <a:gd name="connsiteY0" fmla="*/ 0 h 1097280"/>
              <a:gd name="connsiteX1" fmla="*/ 0 w 0"/>
              <a:gd name="connsiteY1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7280">
                <a:moveTo>
                  <a:pt x="0" y="0"/>
                </a:moveTo>
                <a:lnTo>
                  <a:pt x="0" y="1097280"/>
                </a:lnTo>
              </a:path>
            </a:pathLst>
          </a:custGeom>
          <a:noFill/>
          <a:ln w="34925" cap="flat" cmpd="sng" algn="ctr">
            <a:solidFill>
              <a:srgbClr val="408FCD"/>
            </a:solidFill>
            <a:prstDash val="dot"/>
            <a:headEnd type="none" w="med" len="med"/>
            <a:tailEnd type="oval" w="med" len="med"/>
          </a:ln>
          <a:effectLst/>
        </p:spPr>
        <p:txBody>
          <a:bodyPr lIns="91432" tIns="45717" rIns="91432" bIns="45717" rtlCol="0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Elbow Connector 25"/>
          <p:cNvCxnSpPr>
            <a:endCxn id="45" idx="3"/>
          </p:cNvCxnSpPr>
          <p:nvPr/>
        </p:nvCxnSpPr>
        <p:spPr>
          <a:xfrm rot="16200000" flipH="1">
            <a:off x="8362153" y="1507943"/>
            <a:ext cx="1471242" cy="1153233"/>
          </a:xfrm>
          <a:prstGeom prst="bentConnector4">
            <a:avLst>
              <a:gd name="adj1" fmla="val -712"/>
              <a:gd name="adj2" fmla="val 119823"/>
            </a:avLst>
          </a:prstGeom>
          <a:ln w="25400">
            <a:solidFill>
              <a:srgbClr val="00B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7500562" y="3200454"/>
            <a:ext cx="2173829" cy="2888830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lIns="42866" tIns="42866" rIns="42866" bIns="42866" anchor="t"/>
          <a:lstStyle/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Request/Incident Management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Operations Dash-board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Capacity Management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>
                <a:solidFill>
                  <a:srgbClr val="004355"/>
                </a:solidFill>
              </a:rPr>
              <a:t>Setup China </a:t>
            </a:r>
            <a:r>
              <a:rPr lang="en-US" sz="1200" dirty="0" err="1">
                <a:solidFill>
                  <a:srgbClr val="004355"/>
                </a:solidFill>
              </a:rPr>
              <a:t>CaaS</a:t>
            </a:r>
            <a:r>
              <a:rPr lang="en-US" sz="1200" dirty="0">
                <a:solidFill>
                  <a:srgbClr val="004355"/>
                </a:solidFill>
              </a:rPr>
              <a:t> team email box </a:t>
            </a:r>
            <a:r>
              <a:rPr lang="en-US" sz="1200" dirty="0" smtClean="0">
                <a:solidFill>
                  <a:srgbClr val="004355"/>
                </a:solidFill>
              </a:rPr>
              <a:t>for collaboration with ITI/FI</a:t>
            </a:r>
            <a:endParaRPr lang="en-US" sz="1200" dirty="0">
              <a:solidFill>
                <a:srgbClr val="004355"/>
              </a:solidFill>
            </a:endParaRPr>
          </a:p>
          <a:p>
            <a:pPr defTabSz="1088828"/>
            <a:endParaRPr lang="en-US" sz="1200" dirty="0" smtClean="0">
              <a:solidFill>
                <a:srgbClr val="004355"/>
              </a:solidFill>
            </a:endParaRPr>
          </a:p>
          <a:p>
            <a:pPr marL="228600" indent="-228600" defTabSz="1088828">
              <a:buFont typeface="+mj-lt"/>
              <a:buAutoNum type="arabicPeriod"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6979" y="2475118"/>
            <a:ext cx="1747280" cy="704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828"/>
            <a:r>
              <a:rPr lang="en-US" sz="1400" dirty="0">
                <a:solidFill>
                  <a:prstClr val="white"/>
                </a:solidFill>
              </a:rPr>
              <a:t>China Roll-out &amp; Global Roll-out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auto">
          <a:xfrm>
            <a:off x="26981" y="3226125"/>
            <a:ext cx="1747278" cy="2867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lIns="42866" tIns="42866" rIns="42866" bIns="42866" anchor="t"/>
          <a:lstStyle/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Global Roll-out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Global Roll-out should be directly support by ITI/FI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ITI/OC should be noticed on pre-onboarding phase</a:t>
            </a:r>
          </a:p>
          <a:p>
            <a:pPr marL="171450" indent="-17145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Billing from ITI/OC</a:t>
            </a:r>
          </a:p>
          <a:p>
            <a:pPr marL="228600" indent="-228600" defTabSz="1088828">
              <a:buFont typeface="+mj-lt"/>
              <a:buAutoNum type="arabicPeriod"/>
            </a:pPr>
            <a:r>
              <a:rPr lang="en-US" sz="1200" dirty="0" smtClean="0">
                <a:solidFill>
                  <a:srgbClr val="004355"/>
                </a:solidFill>
              </a:rPr>
              <a:t>China Roll-out</a:t>
            </a:r>
          </a:p>
          <a:p>
            <a:pPr marL="773079" lvl="1" indent="-228600" defTabSz="1088828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4355"/>
                </a:solidFill>
              </a:rPr>
              <a:t>Follow China DHC </a:t>
            </a:r>
            <a:r>
              <a:rPr lang="en-US" sz="1200" dirty="0" err="1" smtClean="0">
                <a:solidFill>
                  <a:srgbClr val="004355"/>
                </a:solidFill>
              </a:rPr>
              <a:t>CaaS</a:t>
            </a:r>
            <a:r>
              <a:rPr lang="en-US" sz="1200" dirty="0" smtClean="0">
                <a:solidFill>
                  <a:srgbClr val="004355"/>
                </a:solidFill>
              </a:rPr>
              <a:t> On-Boarding procedure</a:t>
            </a:r>
            <a:endParaRPr lang="en-US" sz="1200" dirty="0">
              <a:solidFill>
                <a:srgbClr val="0043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8275" y="381795"/>
            <a:ext cx="11141800" cy="461665"/>
          </a:xfrm>
        </p:spPr>
        <p:txBody>
          <a:bodyPr/>
          <a:lstStyle/>
          <a:p>
            <a:r>
              <a:rPr lang="en-US" altLang="zh-CN" sz="3000" dirty="0" smtClean="0">
                <a:solidFill>
                  <a:srgbClr val="005777"/>
                </a:solidFill>
                <a:latin typeface="+mj-lt"/>
              </a:rPr>
              <a:t>Infrastructure Operation– Incident(Draft)</a:t>
            </a:r>
            <a:endParaRPr lang="en-US" sz="3000" dirty="0">
              <a:solidFill>
                <a:srgbClr val="005777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519" y="4437906"/>
            <a:ext cx="10657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Application DevOps team try to solve incident by themselves first, if they can’t: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1</a:t>
            </a:r>
            <a:r>
              <a:rPr lang="en-US" altLang="zh-CN" sz="1600" baseline="30000" dirty="0"/>
              <a:t>st</a:t>
            </a:r>
            <a:r>
              <a:rPr lang="en-US" altLang="zh-CN" sz="1600" dirty="0"/>
              <a:t> Level Support will be EDC Service Desk (7*24) (Alternative: ADC Service Desk)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2</a:t>
            </a:r>
            <a:r>
              <a:rPr lang="en-US" altLang="zh-CN" sz="1600" baseline="30000" dirty="0"/>
              <a:t>nd</a:t>
            </a:r>
            <a:r>
              <a:rPr lang="en-US" altLang="zh-CN" sz="1600" dirty="0"/>
              <a:t> Level Support will be </a:t>
            </a:r>
            <a:r>
              <a:rPr lang="en-US" altLang="zh-CN" sz="1600" dirty="0" err="1"/>
              <a:t>CaaS</a:t>
            </a:r>
            <a:r>
              <a:rPr lang="en-US" altLang="zh-CN" sz="1600" dirty="0"/>
              <a:t> Platform Ops – Daimler TSS &amp; ITI/GS-GD (P1: 7*24, P2/3: 5*8, </a:t>
            </a:r>
            <a:r>
              <a:rPr lang="en-US" altLang="zh-CN" sz="1600" dirty="0">
                <a:solidFill>
                  <a:srgbClr val="FF0000"/>
                </a:solidFill>
              </a:rPr>
              <a:t>*Best Effort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In case incident is not caused by </a:t>
            </a:r>
            <a:r>
              <a:rPr lang="en-US" altLang="zh-CN" sz="1600" dirty="0" err="1"/>
              <a:t>CaaS</a:t>
            </a:r>
            <a:r>
              <a:rPr lang="en-US" altLang="zh-CN" sz="1600" dirty="0"/>
              <a:t> Platform, 2</a:t>
            </a:r>
            <a:r>
              <a:rPr lang="en-US" altLang="zh-CN" sz="1600" baseline="30000" dirty="0"/>
              <a:t>nd</a:t>
            </a:r>
            <a:r>
              <a:rPr lang="en-US" altLang="zh-CN" sz="1600" dirty="0"/>
              <a:t> Level Support will contact </a:t>
            </a:r>
            <a:r>
              <a:rPr lang="en-US" altLang="zh-CN" sz="1600" dirty="0" err="1"/>
              <a:t>CaaS</a:t>
            </a:r>
            <a:r>
              <a:rPr lang="en-US" altLang="zh-CN" sz="1600" dirty="0"/>
              <a:t> China Local Team (5*8, </a:t>
            </a:r>
            <a:r>
              <a:rPr lang="en-US" altLang="zh-CN" sz="1600" dirty="0">
                <a:solidFill>
                  <a:srgbClr val="FF0000"/>
                </a:solidFill>
              </a:rPr>
              <a:t>*Temp v1.0</a:t>
            </a:r>
            <a:r>
              <a:rPr lang="en-US" altLang="zh-CN" sz="1600" dirty="0"/>
              <a:t>). </a:t>
            </a:r>
            <a:r>
              <a:rPr lang="en-US" altLang="zh-CN" sz="1600" dirty="0" err="1"/>
              <a:t>CaaS</a:t>
            </a:r>
            <a:r>
              <a:rPr lang="en-US" altLang="zh-CN" sz="1600" dirty="0"/>
              <a:t> China Local Team will contact with ADC Service Desk (7*24) to solve incident.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9" y="621482"/>
            <a:ext cx="7412457" cy="3446483"/>
          </a:xfrm>
          <a:prstGeom prst="rect">
            <a:avLst/>
          </a:prstGeom>
        </p:spPr>
      </p:pic>
      <p:sp>
        <p:nvSpPr>
          <p:cNvPr id="185" name="Frame 184"/>
          <p:cNvSpPr/>
          <p:nvPr/>
        </p:nvSpPr>
        <p:spPr>
          <a:xfrm>
            <a:off x="7610095" y="1101916"/>
            <a:ext cx="4393735" cy="2390713"/>
          </a:xfrm>
          <a:prstGeom prst="frame">
            <a:avLst>
              <a:gd name="adj1" fmla="val 185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sz="1800" u="sng" dirty="0" smtClean="0">
                <a:solidFill>
                  <a:prstClr val="black"/>
                </a:solidFill>
              </a:rPr>
              <a:t>For P1 incident, here is no guaranteed SLA from ITI/FI at current stage</a:t>
            </a:r>
            <a:endParaRPr lang="en-US" sz="1800" u="sng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u="sng" dirty="0" err="1" smtClean="0">
                <a:solidFill>
                  <a:prstClr val="black"/>
                </a:solidFill>
              </a:rPr>
              <a:t>Colleberation</a:t>
            </a:r>
            <a:r>
              <a:rPr lang="en-US" sz="1800" u="sng" dirty="0" smtClean="0">
                <a:solidFill>
                  <a:prstClr val="black"/>
                </a:solidFill>
              </a:rPr>
              <a:t> model between ITI/FI and ADC support is not established, then only 5*8 SLA can guaranteed if issue caused by DC facility issue</a:t>
            </a:r>
            <a:endParaRPr lang="en-US" sz="1800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0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EMEA </a:t>
            </a:r>
            <a:r>
              <a:rPr lang="de-DE" dirty="0" err="1"/>
              <a:t>Platform</a:t>
            </a:r>
            <a:r>
              <a:rPr lang="de-DE" dirty="0"/>
              <a:t> Service – </a:t>
            </a:r>
            <a:r>
              <a:rPr lang="de-DE" b="1" dirty="0" err="1"/>
              <a:t>Example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Daimler Hybrid Cloud - CaaS / On-Premises Team / ITI/FI 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52531704-8F80-415D-BD2B-6B9991AE822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tenant</a:t>
            </a:r>
            <a:r>
              <a:rPr lang="de-DE" dirty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fee</a:t>
            </a:r>
            <a:r>
              <a:rPr lang="de-DE" dirty="0"/>
              <a:t> </a:t>
            </a:r>
          </a:p>
          <a:p>
            <a:r>
              <a:rPr lang="de-DE" dirty="0"/>
              <a:t>additional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registry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/>
          </p:nvPr>
        </p:nvGraphicFramePr>
        <p:xfrm>
          <a:off x="1052961" y="2349674"/>
          <a:ext cx="10734846" cy="429347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0594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765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88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7053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Resource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Example</a:t>
                      </a:r>
                      <a:r>
                        <a:rPr lang="de-DE" baseline="0" dirty="0" smtClean="0"/>
                        <a:t> 1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Example</a:t>
                      </a:r>
                      <a:r>
                        <a:rPr lang="de-DE" dirty="0" smtClean="0"/>
                        <a:t> 2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r>
                        <a:rPr lang="de-DE" dirty="0" err="1"/>
                        <a:t>Compute</a:t>
                      </a:r>
                      <a:r>
                        <a:rPr lang="de-DE" baseline="0" dirty="0"/>
                        <a:t> Worker-Nodes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</a:t>
                      </a:r>
                      <a:r>
                        <a:rPr lang="de-DE" dirty="0" err="1"/>
                        <a:t>Workers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 </a:t>
                      </a:r>
                      <a:r>
                        <a:rPr lang="de-DE" dirty="0" err="1"/>
                        <a:t>Workers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lvl="0"/>
                      <a:r>
                        <a:rPr lang="de-DE" dirty="0" err="1" smtClean="0"/>
                        <a:t>Addtional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worker-node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9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9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648,00€</a:t>
                      </a:r>
                    </a:p>
                  </a:txBody>
                  <a:tcPr anchor="ctr"/>
                </a:tc>
              </a:tr>
              <a:tr h="477053">
                <a:tc>
                  <a:txBody>
                    <a:bodyPr/>
                    <a:lstStyle/>
                    <a:p>
                      <a:pPr lvl="1"/>
                      <a:r>
                        <a:rPr lang="de-DE" dirty="0"/>
                        <a:t>CPU per </a:t>
                      </a:r>
                      <a:r>
                        <a:rPr lang="de-DE" dirty="0" err="1"/>
                        <a:t>Node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Cores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lvl="1"/>
                      <a:r>
                        <a:rPr lang="de-DE" dirty="0"/>
                        <a:t>RAM per </a:t>
                      </a:r>
                      <a:r>
                        <a:rPr lang="de-DE" dirty="0" err="1"/>
                        <a:t>Node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lvl="1"/>
                      <a:r>
                        <a:rPr lang="de-DE" dirty="0"/>
                        <a:t>Disk per </a:t>
                      </a:r>
                      <a:r>
                        <a:rPr lang="de-DE" dirty="0" err="1"/>
                        <a:t>Node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lvl="0"/>
                      <a:r>
                        <a:rPr lang="de-DE" dirty="0"/>
                        <a:t>Persistent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/>
                        <a:t>100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/>
                        <a:t>100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lvl="0"/>
                      <a:r>
                        <a:rPr lang="de-DE" dirty="0"/>
                        <a:t>NFS Share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 GB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 </a:t>
                      </a:r>
                      <a:r>
                        <a:rPr lang="de-DE" dirty="0" smtClean="0"/>
                        <a:t>GB</a:t>
                      </a:r>
                      <a:endParaRPr lang="de-DE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lvl="0"/>
                      <a:r>
                        <a:rPr lang="de-DE" b="1" dirty="0" err="1"/>
                        <a:t>Tenant</a:t>
                      </a:r>
                      <a:r>
                        <a:rPr lang="de-DE" b="1" dirty="0"/>
                        <a:t> Fee per</a:t>
                      </a:r>
                      <a:r>
                        <a:rPr lang="de-DE" b="1" baseline="0" dirty="0"/>
                        <a:t> </a:t>
                      </a:r>
                      <a:r>
                        <a:rPr lang="de-DE" b="1" baseline="0" dirty="0" err="1"/>
                        <a:t>Month</a:t>
                      </a:r>
                      <a:endParaRPr lang="de-DE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2.051,00 €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2699,00 €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1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bgerundetes Rechteck 34"/>
          <p:cNvSpPr/>
          <p:nvPr/>
        </p:nvSpPr>
        <p:spPr>
          <a:xfrm>
            <a:off x="7227237" y="858121"/>
            <a:ext cx="1260140" cy="360040"/>
          </a:xfrm>
          <a:prstGeom prst="roundRect">
            <a:avLst/>
          </a:prstGeom>
          <a:solidFill>
            <a:srgbClr val="00B050"/>
          </a:solidFill>
          <a:ln w="28575" cap="rnd">
            <a:solidFill>
              <a:srgbClr val="F6A66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smtClean="0">
                <a:solidFill>
                  <a:srgbClr val="3F3F3F"/>
                </a:solidFill>
                <a:latin typeface="+mj-lt"/>
                <a:cs typeface="Arial" pitchFamily="34" charset="0"/>
              </a:rPr>
              <a:t>CD/CI</a:t>
            </a:r>
            <a:endParaRPr lang="en-US" sz="1800" b="1" dirty="0">
              <a:solidFill>
                <a:srgbClr val="3F3F3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DHC </a:t>
            </a:r>
            <a:r>
              <a:rPr lang="de-DE" dirty="0" err="1" smtClean="0"/>
              <a:t>CaaS</a:t>
            </a:r>
            <a:r>
              <a:rPr lang="de-DE" dirty="0" smtClean="0"/>
              <a:t> China </a:t>
            </a:r>
            <a:r>
              <a:rPr lang="de-DE" dirty="0" err="1" smtClean="0"/>
              <a:t>Architecture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status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52531704-8F80-415D-BD2B-6B9991AE822F}" type="slidenum">
              <a:rPr lang="de-DE" smtClean="0"/>
              <a:pPr/>
              <a:t>2</a:t>
            </a:fld>
            <a:endParaRPr lang="de-DE" dirty="0"/>
          </a:p>
        </p:txBody>
      </p:sp>
      <p:grpSp>
        <p:nvGrpSpPr>
          <p:cNvPr id="53" name="Gruppieren 52"/>
          <p:cNvGrpSpPr/>
          <p:nvPr/>
        </p:nvGrpSpPr>
        <p:grpSpPr>
          <a:xfrm>
            <a:off x="10851703" y="45418"/>
            <a:ext cx="1152128" cy="766409"/>
            <a:chOff x="10851703" y="45418"/>
            <a:chExt cx="1152128" cy="766409"/>
          </a:xfrm>
        </p:grpSpPr>
        <p:sp>
          <p:nvSpPr>
            <p:cNvPr id="57" name="Rechteck 56"/>
            <p:cNvSpPr/>
            <p:nvPr/>
          </p:nvSpPr>
          <p:spPr>
            <a:xfrm>
              <a:off x="10851703" y="45418"/>
              <a:ext cx="1152128" cy="766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9" name="Picture 2" descr="https://team.sp.wp.corpintra.net/sites/00017/LSM_Blog/Daimler_Hybrid_Cloud/SiteAssets/SitePages/DaimlerHome/Daimler_Hybrid_Cloud_Logo_Caa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4326" y="279348"/>
              <a:ext cx="837502" cy="39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feld 59"/>
            <p:cNvSpPr txBox="1"/>
            <p:nvPr/>
          </p:nvSpPr>
          <p:spPr bwMode="auto">
            <a:xfrm>
              <a:off x="11197265" y="477466"/>
              <a:ext cx="32541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200" dirty="0" err="1" smtClean="0">
                  <a:solidFill>
                    <a:srgbClr val="00566A"/>
                  </a:solidFill>
                  <a:cs typeface="Daimler CS"/>
                </a:rPr>
                <a:t>CaaS</a:t>
              </a:r>
              <a:endParaRPr lang="de-DE" sz="1200" dirty="0">
                <a:solidFill>
                  <a:srgbClr val="00566A"/>
                </a:solidFill>
                <a:cs typeface="Daimler CS"/>
              </a:endParaRPr>
            </a:p>
          </p:txBody>
        </p:sp>
      </p:grpSp>
      <p:cxnSp>
        <p:nvCxnSpPr>
          <p:cNvPr id="50" name="Gerade Verbindung 15"/>
          <p:cNvCxnSpPr/>
          <p:nvPr/>
        </p:nvCxnSpPr>
        <p:spPr bwMode="auto">
          <a:xfrm flipH="1">
            <a:off x="262357" y="3474927"/>
            <a:ext cx="237870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00677F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Gerade Verbindung 16"/>
          <p:cNvCxnSpPr/>
          <p:nvPr/>
        </p:nvCxnSpPr>
        <p:spPr bwMode="auto">
          <a:xfrm flipH="1">
            <a:off x="262357" y="1596627"/>
            <a:ext cx="237870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00677F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Gerade Verbindung 17"/>
          <p:cNvCxnSpPr/>
          <p:nvPr/>
        </p:nvCxnSpPr>
        <p:spPr bwMode="auto">
          <a:xfrm flipH="1">
            <a:off x="262357" y="2203166"/>
            <a:ext cx="237870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00677F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Gerade Verbindung 18"/>
          <p:cNvCxnSpPr/>
          <p:nvPr/>
        </p:nvCxnSpPr>
        <p:spPr bwMode="auto">
          <a:xfrm flipH="1">
            <a:off x="262357" y="2847046"/>
            <a:ext cx="237870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00677F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feld 19"/>
          <p:cNvSpPr txBox="1"/>
          <p:nvPr/>
        </p:nvSpPr>
        <p:spPr bwMode="auto">
          <a:xfrm>
            <a:off x="406373" y="3715334"/>
            <a:ext cx="14391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cs typeface="Daimler CS"/>
              </a:rPr>
              <a:t>Physical Layer</a:t>
            </a:r>
          </a:p>
        </p:txBody>
      </p:sp>
      <p:sp>
        <p:nvSpPr>
          <p:cNvPr id="66" name="Textfeld 20"/>
          <p:cNvSpPr txBox="1"/>
          <p:nvPr/>
        </p:nvSpPr>
        <p:spPr bwMode="auto">
          <a:xfrm>
            <a:off x="406373" y="2995254"/>
            <a:ext cx="1798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cs typeface="Daimler CS"/>
              </a:rPr>
              <a:t>Virtualization Layer</a:t>
            </a:r>
          </a:p>
        </p:txBody>
      </p:sp>
      <p:sp>
        <p:nvSpPr>
          <p:cNvPr id="67" name="Textfeld 21"/>
          <p:cNvSpPr txBox="1"/>
          <p:nvPr/>
        </p:nvSpPr>
        <p:spPr bwMode="auto">
          <a:xfrm>
            <a:off x="406373" y="2390615"/>
            <a:ext cx="16541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cs typeface="Daimler CS"/>
              </a:rPr>
              <a:t>Orchestration Layer</a:t>
            </a:r>
          </a:p>
        </p:txBody>
      </p:sp>
      <p:sp>
        <p:nvSpPr>
          <p:cNvPr id="68" name="Textfeld 22"/>
          <p:cNvSpPr txBox="1"/>
          <p:nvPr/>
        </p:nvSpPr>
        <p:spPr bwMode="auto">
          <a:xfrm>
            <a:off x="406373" y="1771118"/>
            <a:ext cx="20861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cs typeface="Daimler CS"/>
              </a:rPr>
              <a:t>Container Management</a:t>
            </a:r>
          </a:p>
        </p:txBody>
      </p:sp>
      <p:sp>
        <p:nvSpPr>
          <p:cNvPr id="69" name="Textfeld 23"/>
          <p:cNvSpPr txBox="1"/>
          <p:nvPr/>
        </p:nvSpPr>
        <p:spPr bwMode="auto">
          <a:xfrm>
            <a:off x="406373" y="1164857"/>
            <a:ext cx="21602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cs typeface="Daimler CS"/>
              </a:rPr>
              <a:t>Application Container</a:t>
            </a:r>
          </a:p>
        </p:txBody>
      </p:sp>
      <p:sp>
        <p:nvSpPr>
          <p:cNvPr id="70" name="Zylinder 24"/>
          <p:cNvSpPr/>
          <p:nvPr/>
        </p:nvSpPr>
        <p:spPr>
          <a:xfrm>
            <a:off x="8311416" y="1854160"/>
            <a:ext cx="1059352" cy="1387307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Git</a:t>
            </a:r>
            <a:r>
              <a:rPr lang="en-US" sz="1400" dirty="0" smtClean="0"/>
              <a:t> </a:t>
            </a:r>
            <a:r>
              <a:rPr lang="en-US" sz="1400" dirty="0"/>
              <a:t>(Bitbucket)</a:t>
            </a:r>
          </a:p>
        </p:txBody>
      </p:sp>
      <p:grpSp>
        <p:nvGrpSpPr>
          <p:cNvPr id="71" name="Gruppieren 45"/>
          <p:cNvGrpSpPr/>
          <p:nvPr/>
        </p:nvGrpSpPr>
        <p:grpSpPr>
          <a:xfrm>
            <a:off x="9522955" y="732420"/>
            <a:ext cx="1278228" cy="1361299"/>
            <a:chOff x="10658722" y="1801368"/>
            <a:chExt cx="841053" cy="1117517"/>
          </a:xfrm>
        </p:grpSpPr>
        <p:sp>
          <p:nvSpPr>
            <p:cNvPr id="72" name="Rechteck 26"/>
            <p:cNvSpPr/>
            <p:nvPr/>
          </p:nvSpPr>
          <p:spPr>
            <a:xfrm>
              <a:off x="10802738" y="1801368"/>
              <a:ext cx="697037" cy="973501"/>
            </a:xfrm>
            <a:prstGeom prst="roundRect">
              <a:avLst/>
            </a:prstGeom>
            <a:solidFill>
              <a:srgbClr val="5097AB"/>
            </a:solidFill>
            <a:ln>
              <a:solidFill>
                <a:srgbClr val="0067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73" name="Rechteck 27"/>
            <p:cNvSpPr/>
            <p:nvPr/>
          </p:nvSpPr>
          <p:spPr>
            <a:xfrm>
              <a:off x="10730730" y="1873376"/>
              <a:ext cx="697037" cy="973501"/>
            </a:xfrm>
            <a:prstGeom prst="roundRect">
              <a:avLst/>
            </a:prstGeom>
            <a:solidFill>
              <a:srgbClr val="5097AB"/>
            </a:solidFill>
            <a:ln>
              <a:solidFill>
                <a:srgbClr val="0067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74" name="Rechteck 28"/>
            <p:cNvSpPr/>
            <p:nvPr/>
          </p:nvSpPr>
          <p:spPr>
            <a:xfrm>
              <a:off x="10658722" y="1945384"/>
              <a:ext cx="697037" cy="973501"/>
            </a:xfrm>
            <a:prstGeom prst="roundRect">
              <a:avLst/>
            </a:prstGeom>
            <a:solidFill>
              <a:srgbClr val="5097AB"/>
            </a:solidFill>
            <a:ln>
              <a:solidFill>
                <a:srgbClr val="0067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Container </a:t>
              </a:r>
              <a:r>
                <a:rPr lang="en-US" sz="1400" dirty="0" smtClean="0"/>
                <a:t>Registry (Quay)</a:t>
              </a:r>
              <a:endParaRPr lang="en-US" sz="1400" dirty="0"/>
            </a:p>
          </p:txBody>
        </p:sp>
      </p:grpSp>
      <p:sp>
        <p:nvSpPr>
          <p:cNvPr id="75" name="Pfeil nach links und rechts 29"/>
          <p:cNvSpPr/>
          <p:nvPr/>
        </p:nvSpPr>
        <p:spPr>
          <a:xfrm>
            <a:off x="8498979" y="1339070"/>
            <a:ext cx="792088" cy="318229"/>
          </a:xfrm>
          <a:prstGeom prst="leftRightArrow">
            <a:avLst/>
          </a:prstGeom>
          <a:solidFill>
            <a:srgbClr val="70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bgerundetes Rechteck 5"/>
          <p:cNvSpPr/>
          <p:nvPr/>
        </p:nvSpPr>
        <p:spPr>
          <a:xfrm>
            <a:off x="2494606" y="3618388"/>
            <a:ext cx="4608512" cy="8170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Abgerundetes Rechteck 6"/>
          <p:cNvSpPr/>
          <p:nvPr/>
        </p:nvSpPr>
        <p:spPr>
          <a:xfrm>
            <a:off x="2494606" y="2923246"/>
            <a:ext cx="4608512" cy="504056"/>
          </a:xfrm>
          <a:prstGeom prst="roundRect">
            <a:avLst/>
          </a:prstGeom>
          <a:solidFill>
            <a:srgbClr val="FFCC99"/>
          </a:solidFill>
          <a:ln w="28575" cap="rnd">
            <a:solidFill>
              <a:srgbClr val="EA700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3F3F3F"/>
              </a:solidFill>
              <a:latin typeface="+mj-lt"/>
              <a:cs typeface="Arial" pitchFamily="34" charset="0"/>
            </a:endParaRPr>
          </a:p>
        </p:txBody>
      </p:sp>
      <p:sp>
        <p:nvSpPr>
          <p:cNvPr id="78" name="Abgerundetes Rechteck 7"/>
          <p:cNvSpPr/>
          <p:nvPr/>
        </p:nvSpPr>
        <p:spPr>
          <a:xfrm>
            <a:off x="2494606" y="2275174"/>
            <a:ext cx="4608512" cy="50405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>
                <a:latin typeface="+mj-lt"/>
              </a:rPr>
              <a:t>VMware integrated </a:t>
            </a:r>
            <a:r>
              <a:rPr lang="en-US" sz="1800" b="1" dirty="0" err="1">
                <a:latin typeface="+mj-lt"/>
              </a:rPr>
              <a:t>OpenStack</a:t>
            </a:r>
            <a:r>
              <a:rPr lang="en-US" sz="1800" b="1" dirty="0">
                <a:latin typeface="+mj-lt"/>
              </a:rPr>
              <a:t> (</a:t>
            </a:r>
            <a:r>
              <a:rPr lang="en-US" sz="1800" b="1" dirty="0" err="1">
                <a:latin typeface="+mj-lt"/>
              </a:rPr>
              <a:t>ViO</a:t>
            </a:r>
            <a:r>
              <a:rPr lang="en-US" sz="1800" b="1" dirty="0">
                <a:latin typeface="+mj-lt"/>
              </a:rPr>
              <a:t>)</a:t>
            </a:r>
          </a:p>
        </p:txBody>
      </p:sp>
      <p:sp>
        <p:nvSpPr>
          <p:cNvPr id="79" name="Abgerundetes Rechteck 8"/>
          <p:cNvSpPr/>
          <p:nvPr/>
        </p:nvSpPr>
        <p:spPr>
          <a:xfrm>
            <a:off x="2494606" y="1699110"/>
            <a:ext cx="1476164" cy="432048"/>
          </a:xfrm>
          <a:prstGeom prst="roundRect">
            <a:avLst/>
          </a:prstGeom>
          <a:solidFill>
            <a:srgbClr val="CCC2D9"/>
          </a:solidFill>
          <a:ln w="0">
            <a:solidFill>
              <a:srgbClr val="CC9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>
                <a:solidFill>
                  <a:srgbClr val="3F3F3F"/>
                </a:solidFill>
                <a:latin typeface="+mj-lt"/>
                <a:cs typeface="Arial" pitchFamily="34" charset="0"/>
              </a:rPr>
              <a:t>Kubernetes</a:t>
            </a:r>
            <a:r>
              <a:rPr lang="en-US" sz="1800" b="1" dirty="0">
                <a:solidFill>
                  <a:srgbClr val="3F3F3F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80" name="Abgerundetes Rechteck 9"/>
          <p:cNvSpPr/>
          <p:nvPr/>
        </p:nvSpPr>
        <p:spPr>
          <a:xfrm>
            <a:off x="2494606" y="1095786"/>
            <a:ext cx="675781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rgbClr val="BFCFE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srgbClr val="3F3F3F"/>
                </a:solidFill>
                <a:latin typeface="+mj-lt"/>
                <a:cs typeface="Arial" pitchFamily="34" charset="0"/>
              </a:rPr>
              <a:t>Docker</a:t>
            </a:r>
            <a:endParaRPr lang="en-US" sz="1100" b="1" dirty="0">
              <a:solidFill>
                <a:srgbClr val="3F3F3F"/>
              </a:solidFill>
              <a:latin typeface="+mj-lt"/>
              <a:cs typeface="Arial" pitchFamily="34" charset="0"/>
            </a:endParaRPr>
          </a:p>
        </p:txBody>
      </p:sp>
      <p:sp>
        <p:nvSpPr>
          <p:cNvPr id="81" name="Abgerundetes Rechteck 4"/>
          <p:cNvSpPr/>
          <p:nvPr/>
        </p:nvSpPr>
        <p:spPr>
          <a:xfrm>
            <a:off x="2710630" y="3817539"/>
            <a:ext cx="1260140" cy="4018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rnd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>
                <a:solidFill>
                  <a:srgbClr val="3F3F3F"/>
                </a:solidFill>
                <a:latin typeface="+mj-lt"/>
                <a:cs typeface="Arial" pitchFamily="34" charset="0"/>
              </a:rPr>
              <a:t>Compute</a:t>
            </a:r>
          </a:p>
        </p:txBody>
      </p:sp>
      <p:sp>
        <p:nvSpPr>
          <p:cNvPr id="82" name="Abgerundetes Rechteck 30"/>
          <p:cNvSpPr/>
          <p:nvPr/>
        </p:nvSpPr>
        <p:spPr>
          <a:xfrm>
            <a:off x="4168792" y="3817539"/>
            <a:ext cx="1260140" cy="4018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rnd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>
                <a:solidFill>
                  <a:srgbClr val="3F3F3F"/>
                </a:solidFill>
                <a:latin typeface="+mj-lt"/>
                <a:cs typeface="Arial" pitchFamily="34" charset="0"/>
              </a:rPr>
              <a:t>Network</a:t>
            </a:r>
          </a:p>
        </p:txBody>
      </p:sp>
      <p:sp>
        <p:nvSpPr>
          <p:cNvPr id="83" name="Abgerundetes Rechteck 31"/>
          <p:cNvSpPr/>
          <p:nvPr/>
        </p:nvSpPr>
        <p:spPr>
          <a:xfrm>
            <a:off x="5626954" y="3817539"/>
            <a:ext cx="1260140" cy="4018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rnd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b="1" dirty="0">
                <a:solidFill>
                  <a:srgbClr val="3F3F3F"/>
                </a:solidFill>
                <a:latin typeface="+mj-lt"/>
                <a:cs typeface="Arial" pitchFamily="34" charset="0"/>
              </a:rPr>
              <a:t>Storage</a:t>
            </a:r>
          </a:p>
        </p:txBody>
      </p:sp>
      <p:sp>
        <p:nvSpPr>
          <p:cNvPr id="84" name="Abgerundetes Rechteck 32"/>
          <p:cNvSpPr/>
          <p:nvPr/>
        </p:nvSpPr>
        <p:spPr>
          <a:xfrm>
            <a:off x="2710630" y="2995254"/>
            <a:ext cx="1260140" cy="360040"/>
          </a:xfrm>
          <a:prstGeom prst="roundRect">
            <a:avLst/>
          </a:prstGeom>
          <a:solidFill>
            <a:srgbClr val="FFCC99"/>
          </a:solidFill>
          <a:ln w="28575" cap="rnd">
            <a:solidFill>
              <a:srgbClr val="F6A66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3F3F3F"/>
                </a:solidFill>
                <a:latin typeface="+mj-lt"/>
                <a:cs typeface="Arial" pitchFamily="34" charset="0"/>
              </a:rPr>
              <a:t>ESX</a:t>
            </a:r>
          </a:p>
        </p:txBody>
      </p:sp>
      <p:sp>
        <p:nvSpPr>
          <p:cNvPr id="85" name="Abgerundetes Rechteck 33"/>
          <p:cNvSpPr/>
          <p:nvPr/>
        </p:nvSpPr>
        <p:spPr>
          <a:xfrm>
            <a:off x="4168792" y="2995254"/>
            <a:ext cx="1260140" cy="360040"/>
          </a:xfrm>
          <a:prstGeom prst="roundRect">
            <a:avLst/>
          </a:prstGeom>
          <a:solidFill>
            <a:srgbClr val="FFCC99"/>
          </a:solidFill>
          <a:ln w="28575" cap="rnd">
            <a:solidFill>
              <a:srgbClr val="F6A66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3F3F3F"/>
                </a:solidFill>
                <a:latin typeface="+mj-lt"/>
                <a:cs typeface="Arial" pitchFamily="34" charset="0"/>
              </a:rPr>
              <a:t>NSX</a:t>
            </a:r>
          </a:p>
        </p:txBody>
      </p:sp>
      <p:sp>
        <p:nvSpPr>
          <p:cNvPr id="86" name="Abgerundetes Rechteck 34"/>
          <p:cNvSpPr/>
          <p:nvPr/>
        </p:nvSpPr>
        <p:spPr>
          <a:xfrm>
            <a:off x="5626954" y="2995254"/>
            <a:ext cx="1260140" cy="360040"/>
          </a:xfrm>
          <a:prstGeom prst="roundRect">
            <a:avLst/>
          </a:prstGeom>
          <a:solidFill>
            <a:srgbClr val="FFCC99"/>
          </a:solidFill>
          <a:ln w="28575" cap="rnd">
            <a:solidFill>
              <a:srgbClr val="F6A66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3F3F3F"/>
                </a:solidFill>
                <a:latin typeface="+mj-lt"/>
                <a:cs typeface="Arial" pitchFamily="34" charset="0"/>
              </a:rPr>
              <a:t>VSAN</a:t>
            </a:r>
          </a:p>
        </p:txBody>
      </p:sp>
      <p:cxnSp>
        <p:nvCxnSpPr>
          <p:cNvPr id="87" name="Gerade Verbindung 35"/>
          <p:cNvCxnSpPr/>
          <p:nvPr/>
        </p:nvCxnSpPr>
        <p:spPr bwMode="auto">
          <a:xfrm>
            <a:off x="7292956" y="1555094"/>
            <a:ext cx="1178313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127825"/>
            </a:solidFill>
            <a:prstDash val="dashDot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8" name="Pfeil nach oben 39"/>
          <p:cNvSpPr/>
          <p:nvPr/>
        </p:nvSpPr>
        <p:spPr>
          <a:xfrm>
            <a:off x="7463157" y="1287968"/>
            <a:ext cx="144016" cy="195118"/>
          </a:xfrm>
          <a:prstGeom prst="upArrow">
            <a:avLst/>
          </a:prstGeom>
          <a:solidFill>
            <a:srgbClr val="127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Pfeil nach oben 40"/>
          <p:cNvSpPr/>
          <p:nvPr/>
        </p:nvSpPr>
        <p:spPr>
          <a:xfrm>
            <a:off x="7751189" y="1287968"/>
            <a:ext cx="144016" cy="195118"/>
          </a:xfrm>
          <a:prstGeom prst="upArrow">
            <a:avLst/>
          </a:prstGeom>
          <a:solidFill>
            <a:srgbClr val="127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feil nach oben 41"/>
          <p:cNvSpPr/>
          <p:nvPr/>
        </p:nvSpPr>
        <p:spPr>
          <a:xfrm>
            <a:off x="8039221" y="1287968"/>
            <a:ext cx="144016" cy="195118"/>
          </a:xfrm>
          <a:prstGeom prst="upArrow">
            <a:avLst/>
          </a:prstGeom>
          <a:solidFill>
            <a:srgbClr val="127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43"/>
          <p:cNvSpPr txBox="1"/>
          <p:nvPr/>
        </p:nvSpPr>
        <p:spPr bwMode="auto">
          <a:xfrm>
            <a:off x="7371011" y="1595856"/>
            <a:ext cx="11063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127825"/>
                </a:solidFill>
                <a:cs typeface="Daimler CS"/>
              </a:rPr>
              <a:t>Customer</a:t>
            </a:r>
          </a:p>
        </p:txBody>
      </p:sp>
      <p:sp>
        <p:nvSpPr>
          <p:cNvPr id="93" name="Abgerundetes Rechteck 49"/>
          <p:cNvSpPr/>
          <p:nvPr/>
        </p:nvSpPr>
        <p:spPr>
          <a:xfrm>
            <a:off x="5626953" y="1699110"/>
            <a:ext cx="1476164" cy="432048"/>
          </a:xfrm>
          <a:prstGeom prst="roundRect">
            <a:avLst/>
          </a:prstGeom>
          <a:solidFill>
            <a:srgbClr val="CCC2D9"/>
          </a:solidFill>
          <a:ln w="0">
            <a:solidFill>
              <a:srgbClr val="CC99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>
                <a:solidFill>
                  <a:srgbClr val="3F3F3F"/>
                </a:solidFill>
                <a:latin typeface="+mj-lt"/>
                <a:cs typeface="Arial" pitchFamily="34" charset="0"/>
              </a:rPr>
              <a:t>Kubernetes</a:t>
            </a:r>
            <a:r>
              <a:rPr lang="en-US" sz="1800" b="1" dirty="0">
                <a:solidFill>
                  <a:srgbClr val="3F3F3F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94" name="Abgerundetes Rechteck 51"/>
          <p:cNvSpPr/>
          <p:nvPr/>
        </p:nvSpPr>
        <p:spPr>
          <a:xfrm>
            <a:off x="3275693" y="1095786"/>
            <a:ext cx="675781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rgbClr val="BFCFE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srgbClr val="3F3F3F"/>
                </a:solidFill>
                <a:latin typeface="+mj-lt"/>
                <a:cs typeface="Arial" pitchFamily="34" charset="0"/>
              </a:rPr>
              <a:t>Docker</a:t>
            </a:r>
            <a:endParaRPr lang="en-US" sz="1100" b="1" dirty="0">
              <a:solidFill>
                <a:srgbClr val="3F3F3F"/>
              </a:solidFill>
              <a:latin typeface="+mj-lt"/>
              <a:cs typeface="Arial" pitchFamily="34" charset="0"/>
            </a:endParaRPr>
          </a:p>
        </p:txBody>
      </p:sp>
      <p:sp>
        <p:nvSpPr>
          <p:cNvPr id="95" name="Abgerundetes Rechteck 52"/>
          <p:cNvSpPr/>
          <p:nvPr/>
        </p:nvSpPr>
        <p:spPr>
          <a:xfrm>
            <a:off x="5624573" y="1095786"/>
            <a:ext cx="675781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rgbClr val="BFCFE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srgbClr val="3F3F3F"/>
                </a:solidFill>
                <a:latin typeface="+mj-lt"/>
                <a:cs typeface="Arial" pitchFamily="34" charset="0"/>
              </a:rPr>
              <a:t>Docker</a:t>
            </a:r>
            <a:endParaRPr lang="en-US" sz="1100" b="1" dirty="0">
              <a:solidFill>
                <a:srgbClr val="3F3F3F"/>
              </a:solidFill>
              <a:latin typeface="+mj-lt"/>
              <a:cs typeface="Arial" pitchFamily="34" charset="0"/>
            </a:endParaRPr>
          </a:p>
        </p:txBody>
      </p:sp>
      <p:sp>
        <p:nvSpPr>
          <p:cNvPr id="96" name="Abgerundetes Rechteck 53"/>
          <p:cNvSpPr/>
          <p:nvPr/>
        </p:nvSpPr>
        <p:spPr>
          <a:xfrm>
            <a:off x="6405660" y="1095786"/>
            <a:ext cx="675781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rgbClr val="BFCFE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err="1">
                <a:solidFill>
                  <a:srgbClr val="3F3F3F"/>
                </a:solidFill>
                <a:latin typeface="+mj-lt"/>
                <a:cs typeface="Arial" pitchFamily="34" charset="0"/>
              </a:rPr>
              <a:t>Docker</a:t>
            </a:r>
            <a:endParaRPr lang="en-US" sz="1100" b="1" dirty="0">
              <a:solidFill>
                <a:srgbClr val="3F3F3F"/>
              </a:solidFill>
              <a:latin typeface="+mj-lt"/>
              <a:cs typeface="Arial" pitchFamily="34" charset="0"/>
            </a:endParaRPr>
          </a:p>
        </p:txBody>
      </p:sp>
      <p:sp>
        <p:nvSpPr>
          <p:cNvPr id="97" name="Textfeld 57"/>
          <p:cNvSpPr txBox="1"/>
          <p:nvPr/>
        </p:nvSpPr>
        <p:spPr bwMode="auto">
          <a:xfrm>
            <a:off x="4366813" y="1720787"/>
            <a:ext cx="9040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cs typeface="Daimler CS"/>
              </a:rPr>
              <a:t>… … … …</a:t>
            </a:r>
          </a:p>
        </p:txBody>
      </p:sp>
    </p:spTree>
    <p:extLst>
      <p:ext uri="{BB962C8B-B14F-4D97-AF65-F5344CB8AC3E}">
        <p14:creationId xmlns:p14="http://schemas.microsoft.com/office/powerpoint/2010/main" val="9021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EMEA </a:t>
            </a:r>
            <a:r>
              <a:rPr lang="de-DE" dirty="0" smtClean="0"/>
              <a:t>Registry </a:t>
            </a:r>
            <a:r>
              <a:rPr lang="de-DE" dirty="0"/>
              <a:t>Service – </a:t>
            </a:r>
            <a:r>
              <a:rPr lang="de-DE" dirty="0" err="1"/>
              <a:t>M</a:t>
            </a:r>
            <a:r>
              <a:rPr lang="de-DE" dirty="0" err="1" smtClean="0"/>
              <a:t>andatory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CaaS</a:t>
            </a:r>
            <a:r>
              <a:rPr lang="de-DE" dirty="0"/>
              <a:t> </a:t>
            </a:r>
            <a:r>
              <a:rPr lang="de-DE" dirty="0" smtClean="0"/>
              <a:t>Customers(</a:t>
            </a:r>
            <a:r>
              <a:rPr lang="de-DE" b="1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Daimler Hybrid Cloud - CaaS / On-Premises Team / ITI/FI 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52531704-8F80-415D-BD2B-6B9991AE822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mtClean="0"/>
              <a:t>  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/>
          </p:nvPr>
        </p:nvGraphicFramePr>
        <p:xfrm>
          <a:off x="1052961" y="1701602"/>
          <a:ext cx="9942758" cy="400788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1182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Resource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Access </a:t>
                      </a:r>
                    </a:p>
                    <a:p>
                      <a:r>
                        <a:rPr lang="de-DE" dirty="0"/>
                        <a:t>+ 5</a:t>
                      </a:r>
                      <a:r>
                        <a:rPr lang="de-DE" baseline="0" dirty="0"/>
                        <a:t>  </a:t>
                      </a:r>
                      <a:r>
                        <a:rPr lang="de-DE" baseline="0" dirty="0" err="1"/>
                        <a:t>add</a:t>
                      </a:r>
                      <a:r>
                        <a:rPr lang="de-DE" baseline="0" dirty="0"/>
                        <a:t>. GB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r>
                        <a:rPr lang="de-DE" dirty="0"/>
                        <a:t>Registry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access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lvl="1"/>
                      <a:r>
                        <a:rPr lang="de-DE" dirty="0"/>
                        <a:t>Access (151,22 €)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lvl="1"/>
                      <a:r>
                        <a:rPr lang="de-DE" dirty="0" err="1"/>
                        <a:t>Included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storage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lvl="0"/>
                      <a:r>
                        <a:rPr lang="de-DE" dirty="0"/>
                        <a:t>Additional </a:t>
                      </a:r>
                      <a:r>
                        <a:rPr lang="de-DE" dirty="0" err="1"/>
                        <a:t>storage</a:t>
                      </a:r>
                      <a:r>
                        <a:rPr lang="de-DE" dirty="0"/>
                        <a:t> (1,70 € / 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lvl="0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lvl="0"/>
                      <a:endParaRPr lang="de-DE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Registry Fee per</a:t>
                      </a:r>
                      <a:r>
                        <a:rPr lang="de-DE" b="1" baseline="0" dirty="0"/>
                        <a:t> </a:t>
                      </a:r>
                      <a:r>
                        <a:rPr lang="de-DE" b="1" baseline="0" dirty="0" err="1"/>
                        <a:t>Month</a:t>
                      </a:r>
                      <a:endParaRPr lang="de-DE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151,22 €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159,72 €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6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EMEA </a:t>
            </a:r>
            <a:r>
              <a:rPr lang="de-DE" dirty="0" err="1" smtClean="0"/>
              <a:t>Git</a:t>
            </a:r>
            <a:r>
              <a:rPr lang="de-DE" dirty="0" smtClean="0"/>
              <a:t> Service - Optional Service(</a:t>
            </a:r>
            <a:r>
              <a:rPr lang="de-DE" b="1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Daimler Hybrid Cloud - CaaS / On-Premises Team / ITI/FI 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52531704-8F80-415D-BD2B-6B9991AE822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GIT </a:t>
            </a:r>
            <a:r>
              <a:rPr lang="de-DE" dirty="0" err="1"/>
              <a:t>repository</a:t>
            </a:r>
            <a:r>
              <a:rPr lang="de-DE" dirty="0"/>
              <a:t> (</a:t>
            </a:r>
            <a:r>
              <a:rPr lang="de-DE" dirty="0" err="1"/>
              <a:t>BitBucket</a:t>
            </a:r>
            <a:r>
              <a:rPr lang="de-DE" dirty="0"/>
              <a:t>)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fee</a:t>
            </a:r>
            <a:endParaRPr lang="de-DE" dirty="0"/>
          </a:p>
          <a:p>
            <a:r>
              <a:rPr lang="de-DE" dirty="0"/>
              <a:t>Storage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,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r>
              <a:rPr lang="de-DE" dirty="0"/>
              <a:t> will </a:t>
            </a:r>
            <a:r>
              <a:rPr lang="de-DE" dirty="0" err="1" smtClean="0"/>
              <a:t>depends</a:t>
            </a:r>
            <a:r>
              <a:rPr lang="de-DE" dirty="0" smtClean="0"/>
              <a:t> </a:t>
            </a:r>
            <a:r>
              <a:rPr lang="de-DE" dirty="0"/>
              <a:t>on </a:t>
            </a:r>
            <a:r>
              <a:rPr lang="de-DE" dirty="0" err="1" smtClean="0"/>
              <a:t>overall</a:t>
            </a:r>
            <a:r>
              <a:rPr lang="de-DE" dirty="0" smtClean="0"/>
              <a:t> </a:t>
            </a:r>
            <a:r>
              <a:rPr lang="de-DE" dirty="0" err="1" smtClean="0"/>
              <a:t>usage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/>
          </p:nvPr>
        </p:nvGraphicFramePr>
        <p:xfrm>
          <a:off x="1052961" y="2821722"/>
          <a:ext cx="9942758" cy="291232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1182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Resource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Admin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Admin Access </a:t>
                      </a:r>
                    </a:p>
                    <a:p>
                      <a:r>
                        <a:rPr lang="de-DE" dirty="0"/>
                        <a:t>+ 5</a:t>
                      </a:r>
                      <a:r>
                        <a:rPr lang="de-DE" baseline="0" dirty="0"/>
                        <a:t>  </a:t>
                      </a:r>
                      <a:r>
                        <a:rPr lang="de-DE" baseline="0" dirty="0" err="1"/>
                        <a:t>repository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user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r>
                        <a:rPr lang="de-DE" dirty="0"/>
                        <a:t>Project </a:t>
                      </a:r>
                      <a:r>
                        <a:rPr lang="de-DE" dirty="0" err="1"/>
                        <a:t>admin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access</a:t>
                      </a:r>
                      <a:r>
                        <a:rPr lang="de-DE" baseline="0" dirty="0"/>
                        <a:t> (195,55 €)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195,55 €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195,55 €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612">
                <a:tc>
                  <a:txBody>
                    <a:bodyPr/>
                    <a:lstStyle/>
                    <a:p>
                      <a:pPr lvl="0"/>
                      <a:r>
                        <a:rPr lang="de-DE" dirty="0"/>
                        <a:t>Repository </a:t>
                      </a:r>
                      <a:r>
                        <a:rPr lang="de-DE" dirty="0" err="1"/>
                        <a:t>user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access</a:t>
                      </a:r>
                      <a:r>
                        <a:rPr lang="de-DE" dirty="0"/>
                        <a:t> (20,95 €)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104,75</a:t>
                      </a:r>
                      <a:r>
                        <a:rPr lang="de-DE" baseline="0" dirty="0"/>
                        <a:t> €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lvl="0"/>
                      <a:endParaRPr lang="de-DE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Registry Fee per</a:t>
                      </a:r>
                      <a:r>
                        <a:rPr lang="de-DE" b="1" baseline="0" dirty="0"/>
                        <a:t> </a:t>
                      </a:r>
                      <a:r>
                        <a:rPr lang="de-DE" b="1" baseline="0" dirty="0" err="1"/>
                        <a:t>Month</a:t>
                      </a:r>
                      <a:endParaRPr lang="de-DE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195,55 €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300,30 €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5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Planned</a:t>
            </a:r>
            <a:r>
              <a:rPr lang="de-DE" dirty="0"/>
              <a:t> Global </a:t>
            </a:r>
            <a:r>
              <a:rPr lang="de-DE" dirty="0" err="1"/>
              <a:t>CaaS</a:t>
            </a:r>
            <a:r>
              <a:rPr lang="de-DE" dirty="0"/>
              <a:t> </a:t>
            </a:r>
            <a:r>
              <a:rPr lang="de-DE" dirty="0" err="1" smtClean="0"/>
              <a:t>Architecture</a:t>
            </a:r>
            <a:r>
              <a:rPr lang="de-DE" dirty="0" smtClean="0"/>
              <a:t>(</a:t>
            </a:r>
            <a:r>
              <a:rPr lang="de-DE" dirty="0" err="1" smtClean="0"/>
              <a:t>Draft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8" name="Ellipse 47"/>
          <p:cNvSpPr/>
          <p:nvPr/>
        </p:nvSpPr>
        <p:spPr>
          <a:xfrm>
            <a:off x="5470153" y="3643708"/>
            <a:ext cx="1057834" cy="10102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smtClean="0"/>
              <a:t>Global Replication</a:t>
            </a:r>
            <a:endParaRPr lang="de-DE" sz="900" b="1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604242" y="1341562"/>
            <a:ext cx="3816424" cy="2221033"/>
            <a:chOff x="604242" y="1197545"/>
            <a:chExt cx="3816424" cy="2221033"/>
          </a:xfrm>
          <a:solidFill>
            <a:srgbClr val="007A93"/>
          </a:solidFill>
        </p:grpSpPr>
        <p:sp>
          <p:nvSpPr>
            <p:cNvPr id="14" name="Abgerundetes Rechteck 13"/>
            <p:cNvSpPr/>
            <p:nvPr/>
          </p:nvSpPr>
          <p:spPr>
            <a:xfrm>
              <a:off x="604242" y="1197545"/>
              <a:ext cx="3816424" cy="22210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2584220" y="2447624"/>
              <a:ext cx="1512168" cy="6083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accent1"/>
                  </a:solidFill>
                </a:rPr>
                <a:t>Container Registry</a:t>
              </a:r>
              <a:endParaRPr lang="de-DE" sz="1600" dirty="0">
                <a:solidFill>
                  <a:schemeClr val="accent1"/>
                </a:solidFill>
              </a:endParaRPr>
            </a:p>
          </p:txBody>
        </p:sp>
        <p:sp>
          <p:nvSpPr>
            <p:cNvPr id="17" name="Abgerundetes Rechteck 16"/>
            <p:cNvSpPr/>
            <p:nvPr/>
          </p:nvSpPr>
          <p:spPr>
            <a:xfrm>
              <a:off x="838147" y="2447624"/>
              <a:ext cx="1512168" cy="6083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>
                  <a:solidFill>
                    <a:schemeClr val="accent1"/>
                  </a:solidFill>
                </a:rPr>
                <a:t>Git</a:t>
              </a:r>
              <a:r>
                <a:rPr lang="de-DE" sz="1600" dirty="0">
                  <a:solidFill>
                    <a:schemeClr val="accent1"/>
                  </a:solidFill>
                </a:rPr>
                <a:t> Repository</a:t>
              </a:r>
            </a:p>
          </p:txBody>
        </p:sp>
      </p:grpSp>
      <p:cxnSp>
        <p:nvCxnSpPr>
          <p:cNvPr id="38" name="Gerade Verbindung mit Pfeil 37"/>
          <p:cNvCxnSpPr>
            <a:stCxn id="48" idx="1"/>
          </p:cNvCxnSpPr>
          <p:nvPr/>
        </p:nvCxnSpPr>
        <p:spPr bwMode="auto">
          <a:xfrm flipH="1" flipV="1">
            <a:off x="3846372" y="2882518"/>
            <a:ext cx="1778697" cy="909134"/>
          </a:xfrm>
          <a:prstGeom prst="straightConnector1">
            <a:avLst/>
          </a:prstGeom>
          <a:ln>
            <a:headEnd type="triangle"/>
            <a:tailEnd type="triangle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 bwMode="auto">
          <a:xfrm>
            <a:off x="2212691" y="989789"/>
            <a:ext cx="5995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2000" smtClean="0">
                <a:cs typeface="Daimler CS"/>
              </a:rPr>
              <a:t>EMEA</a:t>
            </a:r>
            <a:endParaRPr lang="de-DE" sz="2000" dirty="0">
              <a:cs typeface="Daimler CS"/>
            </a:endParaRPr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Daimler Hybrid Cloud - CaaS / On-Premises Team / ITI/FI /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52531704-8F80-415D-BD2B-6B9991AE822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1" name="Abgerundetes Rechteck 60"/>
          <p:cNvSpPr/>
          <p:nvPr/>
        </p:nvSpPr>
        <p:spPr>
          <a:xfrm>
            <a:off x="1756369" y="1772367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/>
                </a:solidFill>
              </a:rPr>
              <a:t>CaaS Platform</a:t>
            </a:r>
            <a:endParaRPr lang="de-DE" sz="1600" dirty="0">
              <a:solidFill>
                <a:schemeClr val="accent1"/>
              </a:solidFill>
            </a:endParaRPr>
          </a:p>
        </p:txBody>
      </p:sp>
      <p:grpSp>
        <p:nvGrpSpPr>
          <p:cNvPr id="62" name="Gruppieren 61"/>
          <p:cNvGrpSpPr/>
          <p:nvPr/>
        </p:nvGrpSpPr>
        <p:grpSpPr>
          <a:xfrm>
            <a:off x="7748621" y="1341562"/>
            <a:ext cx="3816424" cy="2221033"/>
            <a:chOff x="604242" y="1197545"/>
            <a:chExt cx="3816424" cy="2221033"/>
          </a:xfrm>
          <a:solidFill>
            <a:srgbClr val="5097AB"/>
          </a:solidFill>
        </p:grpSpPr>
        <p:sp>
          <p:nvSpPr>
            <p:cNvPr id="63" name="Abgerundetes Rechteck 62"/>
            <p:cNvSpPr/>
            <p:nvPr/>
          </p:nvSpPr>
          <p:spPr>
            <a:xfrm>
              <a:off x="604242" y="1197545"/>
              <a:ext cx="3816424" cy="22210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4" name="Abgerundetes Rechteck 63"/>
            <p:cNvSpPr/>
            <p:nvPr/>
          </p:nvSpPr>
          <p:spPr>
            <a:xfrm>
              <a:off x="2584220" y="2447624"/>
              <a:ext cx="1512168" cy="6083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smtClean="0">
                  <a:solidFill>
                    <a:schemeClr val="accent1"/>
                  </a:solidFill>
                </a:rPr>
                <a:t>Git Repository</a:t>
              </a:r>
              <a:endParaRPr lang="de-DE" sz="16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Abgerundetes Rechteck 64"/>
            <p:cNvSpPr/>
            <p:nvPr/>
          </p:nvSpPr>
          <p:spPr>
            <a:xfrm>
              <a:off x="838147" y="2447624"/>
              <a:ext cx="1512168" cy="6083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smtClean="0">
                  <a:solidFill>
                    <a:schemeClr val="accent1"/>
                  </a:solidFill>
                </a:rPr>
                <a:t>Container Registry</a:t>
              </a:r>
              <a:endParaRPr lang="de-DE" sz="1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6" name="Textfeld 65"/>
          <p:cNvSpPr txBox="1"/>
          <p:nvPr/>
        </p:nvSpPr>
        <p:spPr bwMode="auto">
          <a:xfrm>
            <a:off x="9290103" y="964914"/>
            <a:ext cx="6864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2000" smtClean="0">
                <a:cs typeface="Daimler CS"/>
              </a:rPr>
              <a:t>CHINA</a:t>
            </a:r>
            <a:endParaRPr lang="de-DE" sz="2000" dirty="0">
              <a:cs typeface="Daimler CS"/>
            </a:endParaRPr>
          </a:p>
        </p:txBody>
      </p:sp>
      <p:sp>
        <p:nvSpPr>
          <p:cNvPr id="67" name="Abgerundetes Rechteck 66"/>
          <p:cNvSpPr/>
          <p:nvPr/>
        </p:nvSpPr>
        <p:spPr>
          <a:xfrm>
            <a:off x="8900748" y="1772367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accent1"/>
                </a:solidFill>
              </a:rPr>
              <a:t>CaaS</a:t>
            </a:r>
            <a:r>
              <a:rPr lang="de-DE" sz="1600" dirty="0" smtClean="0">
                <a:solidFill>
                  <a:schemeClr val="accent1"/>
                </a:solidFill>
              </a:rPr>
              <a:t> </a:t>
            </a:r>
            <a:r>
              <a:rPr lang="de-DE" sz="1600" dirty="0" err="1" smtClean="0">
                <a:solidFill>
                  <a:schemeClr val="accent1"/>
                </a:solidFill>
              </a:rPr>
              <a:t>Platform</a:t>
            </a:r>
            <a:endParaRPr lang="de-DE" sz="1600" dirty="0">
              <a:solidFill>
                <a:schemeClr val="accent1"/>
              </a:solidFill>
            </a:endParaRPr>
          </a:p>
        </p:txBody>
      </p:sp>
      <p:grpSp>
        <p:nvGrpSpPr>
          <p:cNvPr id="68" name="Gruppieren 67"/>
          <p:cNvGrpSpPr/>
          <p:nvPr/>
        </p:nvGrpSpPr>
        <p:grpSpPr>
          <a:xfrm>
            <a:off x="604796" y="4022445"/>
            <a:ext cx="3816424" cy="2221033"/>
            <a:chOff x="604242" y="1197545"/>
            <a:chExt cx="3816424" cy="2221033"/>
          </a:xfrm>
          <a:solidFill>
            <a:srgbClr val="A6CAD8"/>
          </a:solidFill>
        </p:grpSpPr>
        <p:sp>
          <p:nvSpPr>
            <p:cNvPr id="69" name="Abgerundetes Rechteck 68"/>
            <p:cNvSpPr/>
            <p:nvPr/>
          </p:nvSpPr>
          <p:spPr>
            <a:xfrm>
              <a:off x="604242" y="1197545"/>
              <a:ext cx="3816424" cy="22210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0" name="Abgerundetes Rechteck 69"/>
            <p:cNvSpPr/>
            <p:nvPr/>
          </p:nvSpPr>
          <p:spPr>
            <a:xfrm>
              <a:off x="2584220" y="2447624"/>
              <a:ext cx="1512168" cy="6083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smtClean="0">
                  <a:solidFill>
                    <a:schemeClr val="accent1"/>
                  </a:solidFill>
                </a:rPr>
                <a:t>Container Registry</a:t>
              </a:r>
              <a:endParaRPr lang="de-DE" sz="1600" dirty="0">
                <a:solidFill>
                  <a:schemeClr val="accent1"/>
                </a:solidFill>
              </a:endParaRPr>
            </a:p>
          </p:txBody>
        </p:sp>
        <p:sp>
          <p:nvSpPr>
            <p:cNvPr id="71" name="Abgerundetes Rechteck 70"/>
            <p:cNvSpPr/>
            <p:nvPr/>
          </p:nvSpPr>
          <p:spPr>
            <a:xfrm>
              <a:off x="838147" y="2447624"/>
              <a:ext cx="1512168" cy="6083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>
                  <a:solidFill>
                    <a:schemeClr val="accent1"/>
                  </a:solidFill>
                </a:rPr>
                <a:t>Git</a:t>
              </a:r>
              <a:r>
                <a:rPr lang="de-DE" sz="1600" dirty="0">
                  <a:solidFill>
                    <a:schemeClr val="accent1"/>
                  </a:solidFill>
                </a:rPr>
                <a:t> Repository</a:t>
              </a:r>
            </a:p>
          </p:txBody>
        </p:sp>
      </p:grpSp>
      <p:sp>
        <p:nvSpPr>
          <p:cNvPr id="72" name="Textfeld 71"/>
          <p:cNvSpPr txBox="1"/>
          <p:nvPr/>
        </p:nvSpPr>
        <p:spPr bwMode="auto">
          <a:xfrm>
            <a:off x="2213245" y="3698081"/>
            <a:ext cx="68198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2000" smtClean="0">
                <a:cs typeface="Daimler CS"/>
              </a:rPr>
              <a:t>NAFTA</a:t>
            </a:r>
            <a:endParaRPr lang="de-DE" sz="2000" dirty="0">
              <a:cs typeface="Daimler CS"/>
            </a:endParaRPr>
          </a:p>
        </p:txBody>
      </p:sp>
      <p:sp>
        <p:nvSpPr>
          <p:cNvPr id="73" name="Abgerundetes Rechteck 72"/>
          <p:cNvSpPr/>
          <p:nvPr/>
        </p:nvSpPr>
        <p:spPr>
          <a:xfrm>
            <a:off x="1756923" y="4453250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/>
                </a:solidFill>
              </a:rPr>
              <a:t>CaaS Platform</a:t>
            </a:r>
            <a:endParaRPr lang="de-DE" sz="1600" dirty="0">
              <a:solidFill>
                <a:schemeClr val="accent1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7755359" y="4026646"/>
            <a:ext cx="3816424" cy="2221033"/>
            <a:chOff x="604242" y="1197545"/>
            <a:chExt cx="3816424" cy="2221033"/>
          </a:xfrm>
        </p:grpSpPr>
        <p:sp>
          <p:nvSpPr>
            <p:cNvPr id="75" name="Abgerundetes Rechteck 74"/>
            <p:cNvSpPr/>
            <p:nvPr/>
          </p:nvSpPr>
          <p:spPr>
            <a:xfrm>
              <a:off x="604242" y="1197545"/>
              <a:ext cx="3816424" cy="2221033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6" name="Abgerundetes Rechteck 75"/>
            <p:cNvSpPr/>
            <p:nvPr/>
          </p:nvSpPr>
          <p:spPr>
            <a:xfrm>
              <a:off x="2584220" y="2447624"/>
              <a:ext cx="1512168" cy="6083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smtClean="0">
                  <a:solidFill>
                    <a:schemeClr val="accent1"/>
                  </a:solidFill>
                </a:rPr>
                <a:t>Git Repository</a:t>
              </a:r>
              <a:endParaRPr lang="de-DE" sz="1600" dirty="0">
                <a:solidFill>
                  <a:schemeClr val="accent1"/>
                </a:solidFill>
              </a:endParaRPr>
            </a:p>
          </p:txBody>
        </p:sp>
        <p:sp>
          <p:nvSpPr>
            <p:cNvPr id="77" name="Abgerundetes Rechteck 76"/>
            <p:cNvSpPr/>
            <p:nvPr/>
          </p:nvSpPr>
          <p:spPr>
            <a:xfrm>
              <a:off x="838147" y="2447624"/>
              <a:ext cx="1512168" cy="6083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smtClean="0">
                  <a:solidFill>
                    <a:schemeClr val="accent1"/>
                  </a:solidFill>
                </a:rPr>
                <a:t>Container Registry</a:t>
              </a:r>
              <a:endParaRPr lang="de-DE" sz="1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8" name="Textfeld 77"/>
          <p:cNvSpPr txBox="1"/>
          <p:nvPr/>
        </p:nvSpPr>
        <p:spPr bwMode="auto">
          <a:xfrm>
            <a:off x="9296841" y="3649998"/>
            <a:ext cx="5588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2000" smtClean="0">
                <a:cs typeface="Daimler CS"/>
              </a:rPr>
              <a:t>APAC</a:t>
            </a:r>
            <a:endParaRPr lang="de-DE" sz="2000" dirty="0">
              <a:cs typeface="Daimler CS"/>
            </a:endParaRPr>
          </a:p>
        </p:txBody>
      </p:sp>
      <p:sp>
        <p:nvSpPr>
          <p:cNvPr id="79" name="Abgerundetes Rechteck 78"/>
          <p:cNvSpPr/>
          <p:nvPr/>
        </p:nvSpPr>
        <p:spPr>
          <a:xfrm>
            <a:off x="8907486" y="4457451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/>
                </a:solidFill>
              </a:rPr>
              <a:t>CaaS Platform</a:t>
            </a:r>
            <a:endParaRPr lang="de-DE" sz="1600" dirty="0">
              <a:solidFill>
                <a:schemeClr val="accent1"/>
              </a:solidFill>
            </a:endParaRPr>
          </a:p>
        </p:txBody>
      </p:sp>
      <p:cxnSp>
        <p:nvCxnSpPr>
          <p:cNvPr id="41" name="Gerade Verbindung mit Pfeil 40"/>
          <p:cNvCxnSpPr>
            <a:endCxn id="48" idx="3"/>
          </p:cNvCxnSpPr>
          <p:nvPr/>
        </p:nvCxnSpPr>
        <p:spPr bwMode="auto">
          <a:xfrm flipV="1">
            <a:off x="3885449" y="4505986"/>
            <a:ext cx="1739620" cy="1074936"/>
          </a:xfrm>
          <a:prstGeom prst="straightConnector1">
            <a:avLst/>
          </a:prstGeom>
          <a:ln>
            <a:headEnd type="triangle"/>
            <a:tailEnd type="triangle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endCxn id="48" idx="5"/>
          </p:cNvCxnSpPr>
          <p:nvPr/>
        </p:nvCxnSpPr>
        <p:spPr bwMode="auto">
          <a:xfrm flipH="1" flipV="1">
            <a:off x="6373071" y="4505986"/>
            <a:ext cx="1778697" cy="1070735"/>
          </a:xfrm>
          <a:prstGeom prst="straightConnector1">
            <a:avLst/>
          </a:prstGeom>
          <a:ln>
            <a:headEnd type="triangle"/>
            <a:tailEnd type="triangle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>
            <a:stCxn id="48" idx="7"/>
          </p:cNvCxnSpPr>
          <p:nvPr/>
        </p:nvCxnSpPr>
        <p:spPr bwMode="auto">
          <a:xfrm flipV="1">
            <a:off x="6373071" y="2923490"/>
            <a:ext cx="1825903" cy="868162"/>
          </a:xfrm>
          <a:prstGeom prst="straightConnector1">
            <a:avLst/>
          </a:prstGeom>
          <a:ln>
            <a:headEnd type="triangle"/>
            <a:tailEnd type="triangle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Abgerundetes Rechteck 34"/>
          <p:cNvSpPr/>
          <p:nvPr/>
        </p:nvSpPr>
        <p:spPr>
          <a:xfrm>
            <a:off x="2326943" y="2610435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/>
                </a:solidFill>
              </a:rPr>
              <a:t>Container Registry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36" name="Abgerundetes Rechteck 35"/>
          <p:cNvSpPr/>
          <p:nvPr/>
        </p:nvSpPr>
        <p:spPr>
          <a:xfrm>
            <a:off x="697823" y="2602397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accent1"/>
                </a:solidFill>
              </a:rPr>
              <a:t>Git</a:t>
            </a:r>
            <a:r>
              <a:rPr lang="de-DE" sz="1600" dirty="0" smtClean="0">
                <a:solidFill>
                  <a:schemeClr val="accent1"/>
                </a:solidFill>
              </a:rPr>
              <a:t> Repository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39" name="Abgerundetes Rechteck 38"/>
          <p:cNvSpPr/>
          <p:nvPr/>
        </p:nvSpPr>
        <p:spPr>
          <a:xfrm>
            <a:off x="2301880" y="5289111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/>
                </a:solidFill>
              </a:rPr>
              <a:t>Container Registry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40" name="Abgerundetes Rechteck 39"/>
          <p:cNvSpPr/>
          <p:nvPr/>
        </p:nvSpPr>
        <p:spPr>
          <a:xfrm>
            <a:off x="8224611" y="2586646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accent1"/>
                </a:solidFill>
              </a:rPr>
              <a:t>Container Registry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42" name="Abgerundetes Rechteck 41"/>
          <p:cNvSpPr/>
          <p:nvPr/>
        </p:nvSpPr>
        <p:spPr>
          <a:xfrm>
            <a:off x="680141" y="5289111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accent1"/>
                </a:solidFill>
              </a:rPr>
              <a:t>Git</a:t>
            </a:r>
            <a:r>
              <a:rPr lang="de-DE" sz="1600" dirty="0" smtClean="0">
                <a:solidFill>
                  <a:schemeClr val="accent1"/>
                </a:solidFill>
              </a:rPr>
              <a:t> Repository</a:t>
            </a:r>
            <a:endParaRPr lang="de-DE" sz="1600" dirty="0">
              <a:solidFill>
                <a:schemeClr val="accent1"/>
              </a:solidFill>
            </a:endParaRPr>
          </a:p>
        </p:txBody>
      </p:sp>
      <p:sp>
        <p:nvSpPr>
          <p:cNvPr id="43" name="Abgerundetes Rechteck 42"/>
          <p:cNvSpPr/>
          <p:nvPr/>
        </p:nvSpPr>
        <p:spPr>
          <a:xfrm>
            <a:off x="9855712" y="2586646"/>
            <a:ext cx="1512168" cy="6083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>
                <a:solidFill>
                  <a:schemeClr val="accent1"/>
                </a:solidFill>
              </a:rPr>
              <a:t>Git</a:t>
            </a:r>
            <a:r>
              <a:rPr lang="de-DE" sz="1600" dirty="0" smtClean="0">
                <a:solidFill>
                  <a:schemeClr val="accent1"/>
                </a:solidFill>
              </a:rPr>
              <a:t> Repository</a:t>
            </a:r>
            <a:endParaRPr lang="de-DE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Folie" r:id="rId4" imgW="286" imgH="286" progId="TCLayout.ActiveDocument.1">
                  <p:embed/>
                </p:oleObj>
              </mc:Choice>
              <mc:Fallback>
                <p:oleObj name="think-cell Folie" r:id="rId4" imgW="286" imgH="28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 platform for?</a:t>
            </a:r>
            <a:endParaRPr lang="en-US" dirty="0"/>
          </a:p>
        </p:txBody>
      </p:sp>
      <p:sp>
        <p:nvSpPr>
          <p:cNvPr id="77" name="Textplatzhalter 8"/>
          <p:cNvSpPr txBox="1">
            <a:spLocks/>
          </p:cNvSpPr>
          <p:nvPr/>
        </p:nvSpPr>
        <p:spPr>
          <a:xfrm>
            <a:off x="628978" y="1544678"/>
            <a:ext cx="7702445" cy="48779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37600" indent="-237600" algn="l" defTabSz="1088959" rtl="0" eaLnBrk="1" latinLnBrk="0" hangingPunct="1">
              <a:lnSpc>
                <a:spcPts val="32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/>
              <a:t>DHC CaaS is perfect for: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Lightweight applications (e.g. JavaScript proxy)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Web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Highly distributed &amp; replicated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Continuous delivery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Reduced backend connections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DHC </a:t>
            </a:r>
            <a:r>
              <a:rPr lang="en-US" sz="2000" b="1" dirty="0" err="1"/>
              <a:t>CaaS</a:t>
            </a:r>
            <a:r>
              <a:rPr lang="en-US" sz="2000" b="1" dirty="0"/>
              <a:t> </a:t>
            </a:r>
            <a:r>
              <a:rPr lang="en-US" sz="2000" b="1" dirty="0" smtClean="0"/>
              <a:t>is not </a:t>
            </a:r>
            <a:r>
              <a:rPr lang="en-US" sz="2000" b="1" dirty="0"/>
              <a:t>perfect for</a:t>
            </a:r>
            <a:r>
              <a:rPr lang="en-US" sz="2000" b="1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Database servers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Monolithic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..</a:t>
            </a:r>
            <a:endParaRPr lang="en-US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>
                <a:solidFill>
                  <a:prstClr val="black"/>
                </a:solidFill>
              </a:rPr>
              <a:t>Page </a:t>
            </a:r>
            <a:fld id="{52531704-8F80-415D-BD2B-6B9991AE822F}" type="slidenum">
              <a:rPr lang="de-DE" smtClean="0">
                <a:solidFill>
                  <a:prstClr val="black"/>
                </a:solidFill>
              </a:rPr>
              <a:pPr/>
              <a:t>4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9" name="Picture 2" descr="https://team.sp.wp.corpintra.net/sites/00017/LSM_Blog/Daimler_Hybrid_Cloud/SiteAssets/SitePages/DaimlerHome/Daimler_Hybrid_Cloud_Logo_Caa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smtClean="0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8907487" y="2423630"/>
            <a:ext cx="576064" cy="504056"/>
          </a:xfrm>
          <a:prstGeom prst="rect">
            <a:avLst/>
          </a:prstGeom>
          <a:solidFill>
            <a:srgbClr val="711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9483551" y="2941676"/>
            <a:ext cx="576064" cy="504056"/>
          </a:xfrm>
          <a:prstGeom prst="rect">
            <a:avLst/>
          </a:prstGeom>
          <a:solidFill>
            <a:srgbClr val="711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10085982" y="3445732"/>
            <a:ext cx="576064" cy="504056"/>
          </a:xfrm>
          <a:prstGeom prst="rect">
            <a:avLst/>
          </a:prstGeom>
          <a:solidFill>
            <a:srgbClr val="7118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8907487" y="4093804"/>
            <a:ext cx="1754559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3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 </a:t>
            </a:r>
            <a:r>
              <a:rPr lang="en-US" dirty="0" err="1"/>
              <a:t>CaaS</a:t>
            </a:r>
            <a:r>
              <a:rPr lang="en-US" dirty="0"/>
              <a:t> Support Model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/>
          </p:nvPr>
        </p:nvGraphicFramePr>
        <p:xfrm>
          <a:off x="842591" y="1407490"/>
          <a:ext cx="9789417" cy="443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uppieren 16"/>
          <p:cNvGrpSpPr/>
          <p:nvPr/>
        </p:nvGrpSpPr>
        <p:grpSpPr>
          <a:xfrm>
            <a:off x="10851703" y="45418"/>
            <a:ext cx="1152128" cy="766409"/>
            <a:chOff x="10851703" y="45418"/>
            <a:chExt cx="1152128" cy="766409"/>
          </a:xfrm>
        </p:grpSpPr>
        <p:sp>
          <p:nvSpPr>
            <p:cNvPr id="18" name="Rechteck 17"/>
            <p:cNvSpPr/>
            <p:nvPr/>
          </p:nvSpPr>
          <p:spPr>
            <a:xfrm>
              <a:off x="10851703" y="45418"/>
              <a:ext cx="1152128" cy="766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Picture 2" descr="https://team.sp.wp.corpintra.net/sites/00017/LSM_Blog/Daimler_Hybrid_Cloud/SiteAssets/SitePages/DaimlerHome/Daimler_Hybrid_Cloud_Logo_Caa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4326" y="279348"/>
              <a:ext cx="837502" cy="39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/>
            <p:cNvSpPr txBox="1"/>
            <p:nvPr/>
          </p:nvSpPr>
          <p:spPr bwMode="auto">
            <a:xfrm>
              <a:off x="11197265" y="477466"/>
              <a:ext cx="32541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200" dirty="0" err="1" smtClean="0">
                  <a:solidFill>
                    <a:srgbClr val="00566A"/>
                  </a:solidFill>
                  <a:cs typeface="Daimler CS"/>
                </a:rPr>
                <a:t>CaaS</a:t>
              </a:r>
              <a:endParaRPr lang="de-DE" sz="1200" dirty="0">
                <a:solidFill>
                  <a:srgbClr val="00566A"/>
                </a:solidFill>
                <a:cs typeface="Daimler CS"/>
              </a:endParaRPr>
            </a:p>
          </p:txBody>
        </p:sp>
      </p:grpSp>
      <p:sp>
        <p:nvSpPr>
          <p:cNvPr id="23" name="Foliennummernplatzhalter 4"/>
          <p:cNvSpPr>
            <a:spLocks noGrp="1"/>
          </p:cNvSpPr>
          <p:nvPr>
            <p:ph type="sldNum" sz="quarter" idx="14"/>
          </p:nvPr>
        </p:nvSpPr>
        <p:spPr>
          <a:xfrm>
            <a:off x="11042552" y="6566400"/>
            <a:ext cx="1155798" cy="216000"/>
          </a:xfrm>
        </p:spPr>
        <p:txBody>
          <a:bodyPr vert="horz" lIns="0" tIns="0" rIns="0" bIns="0" rtlCol="0" anchor="t" anchorCtr="0"/>
          <a:lstStyle/>
          <a:p>
            <a:pPr algn="l">
              <a:lnSpc>
                <a:spcPct val="100000"/>
              </a:lnSpc>
            </a:pPr>
            <a:r>
              <a:rPr lang="de-DE" sz="1200" dirty="0"/>
              <a:t>Page </a:t>
            </a:r>
            <a:r>
              <a:rPr lang="de-DE" sz="1200" dirty="0" smtClean="0"/>
              <a:t>6</a:t>
            </a:r>
            <a:endParaRPr lang="de-DE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599" y="3778229"/>
            <a:ext cx="3300865" cy="1894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876" y="1705280"/>
            <a:ext cx="4204965" cy="1171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3127" y="3762603"/>
            <a:ext cx="3398576" cy="2165695"/>
          </a:xfrm>
          <a:prstGeom prst="rect">
            <a:avLst/>
          </a:prstGeom>
        </p:spPr>
      </p:pic>
      <p:pic>
        <p:nvPicPr>
          <p:cNvPr id="22" name="Grafik 129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1178" y="1088254"/>
            <a:ext cx="2208028" cy="1512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14876" y="2848019"/>
            <a:ext cx="3552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Cloud Service Brokers are </a:t>
            </a:r>
            <a:r>
              <a:rPr lang="en-US" sz="1200" dirty="0" smtClean="0"/>
              <a:t>first </a:t>
            </a:r>
            <a:r>
              <a:rPr lang="en-US" sz="1200" dirty="0"/>
              <a:t>contact to </a:t>
            </a:r>
            <a:r>
              <a:rPr lang="en-US" sz="1200" dirty="0" smtClean="0"/>
              <a:t>DHC and help to select best fit solution in DHC</a:t>
            </a:r>
          </a:p>
          <a:p>
            <a:r>
              <a:rPr lang="en-US" sz="1400" b="1" i="1" dirty="0" smtClean="0"/>
              <a:t>By Support of ITI/OC</a:t>
            </a:r>
          </a:p>
          <a:p>
            <a:r>
              <a:rPr lang="en-US" sz="1000" b="1" dirty="0" smtClean="0"/>
              <a:t>*DHC in China includes – Azure, AWS, Ali, </a:t>
            </a:r>
            <a:r>
              <a:rPr lang="en-US" sz="1000" b="1" dirty="0" err="1" smtClean="0"/>
              <a:t>CaaS</a:t>
            </a:r>
            <a:endParaRPr lang="en-US" sz="1000" b="1" dirty="0"/>
          </a:p>
        </p:txBody>
      </p:sp>
      <p:sp>
        <p:nvSpPr>
          <p:cNvPr id="24" name="Rectangle 23"/>
          <p:cNvSpPr/>
          <p:nvPr/>
        </p:nvSpPr>
        <p:spPr>
          <a:xfrm>
            <a:off x="7457790" y="2603227"/>
            <a:ext cx="16611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Overview of DHC </a:t>
            </a:r>
            <a:r>
              <a:rPr lang="en-US" sz="1000" dirty="0" err="1" smtClean="0"/>
              <a:t>CaaS</a:t>
            </a:r>
            <a:endParaRPr lang="en-US" sz="1000" dirty="0" smtClean="0"/>
          </a:p>
          <a:p>
            <a:r>
              <a:rPr lang="en-US" sz="1000" dirty="0" smtClean="0"/>
              <a:t>customer application character</a:t>
            </a:r>
          </a:p>
          <a:p>
            <a:r>
              <a:rPr lang="en-US" sz="1000" dirty="0" smtClean="0"/>
              <a:t>Identify Pain Points</a:t>
            </a:r>
          </a:p>
          <a:p>
            <a:r>
              <a:rPr lang="en-US" sz="1000" b="1" i="1" dirty="0"/>
              <a:t>By Support of </a:t>
            </a:r>
            <a:r>
              <a:rPr lang="en-US" sz="1000" b="1" i="1" dirty="0" smtClean="0"/>
              <a:t>ITI/OC</a:t>
            </a:r>
            <a:endParaRPr lang="en-US" sz="1000" b="1" i="1" dirty="0"/>
          </a:p>
        </p:txBody>
      </p:sp>
      <p:sp>
        <p:nvSpPr>
          <p:cNvPr id="25" name="Rectangle 24"/>
          <p:cNvSpPr/>
          <p:nvPr/>
        </p:nvSpPr>
        <p:spPr>
          <a:xfrm>
            <a:off x="6138366" y="5751808"/>
            <a:ext cx="2801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Deploy Tenant</a:t>
            </a:r>
          </a:p>
          <a:p>
            <a:r>
              <a:rPr lang="en-US" sz="1000" dirty="0" smtClean="0"/>
              <a:t>Get Access to Kubernetes API</a:t>
            </a:r>
          </a:p>
          <a:p>
            <a:r>
              <a:rPr lang="en-US" sz="1000" dirty="0" smtClean="0"/>
              <a:t>Build Server Application</a:t>
            </a:r>
          </a:p>
          <a:p>
            <a:r>
              <a:rPr lang="en-US" sz="1000" b="1" i="1" dirty="0"/>
              <a:t>By Support of ITI/OC and ITI/FI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0543" y="5696172"/>
            <a:ext cx="33123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DHC </a:t>
            </a:r>
            <a:r>
              <a:rPr lang="en-US" sz="1000" dirty="0" err="1" smtClean="0"/>
              <a:t>CaaS</a:t>
            </a:r>
            <a:r>
              <a:rPr lang="en-US" sz="1000" dirty="0" smtClean="0"/>
              <a:t> Operational support includes support requests, incident handing and etc.</a:t>
            </a:r>
          </a:p>
          <a:p>
            <a:r>
              <a:rPr lang="en-US" sz="1000" b="1" i="1" dirty="0"/>
              <a:t>By Support of </a:t>
            </a:r>
            <a:r>
              <a:rPr lang="en-US" sz="1000" b="1" i="1" dirty="0" smtClean="0"/>
              <a:t>ITI/FI</a:t>
            </a:r>
            <a:endParaRPr lang="en-US" sz="1000" b="1" i="1" dirty="0"/>
          </a:p>
        </p:txBody>
      </p:sp>
      <p:sp>
        <p:nvSpPr>
          <p:cNvPr id="29" name="Rechteck 42"/>
          <p:cNvSpPr/>
          <p:nvPr/>
        </p:nvSpPr>
        <p:spPr>
          <a:xfrm>
            <a:off x="8925889" y="1533864"/>
            <a:ext cx="3196816" cy="244055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/>
              <a:t>Points need to clarify?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SLA of Operational Support?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DHC </a:t>
            </a:r>
            <a:r>
              <a:rPr lang="en-US" sz="1600" dirty="0" err="1" smtClean="0"/>
              <a:t>CaaS</a:t>
            </a:r>
            <a:r>
              <a:rPr lang="en-US" sz="1600" dirty="0" smtClean="0"/>
              <a:t> On-Boarding Model?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Easy of Use possibility in China?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Collaboration model and process in detail?</a:t>
            </a:r>
          </a:p>
        </p:txBody>
      </p:sp>
    </p:spTree>
    <p:extLst>
      <p:ext uri="{BB962C8B-B14F-4D97-AF65-F5344CB8AC3E}">
        <p14:creationId xmlns:p14="http://schemas.microsoft.com/office/powerpoint/2010/main" val="105949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Boarding (1/2)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Daimler Hybrid Cloud - </a:t>
            </a:r>
            <a:r>
              <a:rPr lang="en-US" dirty="0" err="1" smtClean="0"/>
              <a:t>CaaS</a:t>
            </a:r>
            <a:r>
              <a:rPr lang="en-US" dirty="0" smtClean="0"/>
              <a:t> </a:t>
            </a:r>
            <a:r>
              <a:rPr lang="en-US" dirty="0"/>
              <a:t>/ Joachim </a:t>
            </a:r>
            <a:r>
              <a:rPr lang="en-US" dirty="0" err="1"/>
              <a:t>Keltsch</a:t>
            </a:r>
            <a:r>
              <a:rPr lang="en-US" dirty="0"/>
              <a:t> / ITI/CI /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 smtClean="0"/>
              <a:t>Pre</a:t>
            </a:r>
            <a:r>
              <a:rPr lang="de-DE" b="1" dirty="0" smtClean="0"/>
              <a:t> Boarding Consulting: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verview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DHC </a:t>
            </a:r>
            <a:r>
              <a:rPr lang="de-DE" dirty="0" err="1" smtClean="0"/>
              <a:t>CaaS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Query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characteristics</a:t>
            </a:r>
            <a:endParaRPr lang="de-DE" dirty="0" smtClean="0"/>
          </a:p>
          <a:p>
            <a:r>
              <a:rPr lang="de-DE" dirty="0" smtClean="0"/>
              <a:t>Platform, Frameworks</a:t>
            </a:r>
          </a:p>
          <a:p>
            <a:r>
              <a:rPr lang="de-DE" dirty="0" err="1" smtClean="0"/>
              <a:t>Required</a:t>
            </a:r>
            <a:r>
              <a:rPr lang="de-DE" dirty="0" smtClean="0"/>
              <a:t> Backend Access</a:t>
            </a:r>
          </a:p>
          <a:p>
            <a:r>
              <a:rPr lang="de-DE" dirty="0" smtClean="0"/>
              <a:t>Authentication/</a:t>
            </a:r>
            <a:r>
              <a:rPr lang="de-DE" dirty="0" err="1" smtClean="0"/>
              <a:t>Authorization</a:t>
            </a:r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Pain</a:t>
            </a:r>
            <a:r>
              <a:rPr lang="de-DE" dirty="0" smtClean="0"/>
              <a:t> Points </a:t>
            </a:r>
            <a:r>
              <a:rPr lang="de-DE" dirty="0" err="1" smtClean="0"/>
              <a:t>to</a:t>
            </a:r>
            <a:r>
              <a:rPr lang="de-DE" dirty="0" smtClean="0"/>
              <a:t> Customer</a:t>
            </a:r>
          </a:p>
          <a:p>
            <a:r>
              <a:rPr lang="de-DE" dirty="0" smtClean="0"/>
              <a:t>i.e. </a:t>
            </a:r>
            <a:r>
              <a:rPr lang="de-DE" dirty="0" err="1" smtClean="0"/>
              <a:t>databases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persistence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2" descr="https://team.sp.wp.corpintra.net/sites/00017/LSM_Blog/Daimler_Hybrid_Cloud/SiteAssets/SitePages/DaimlerHome/Daimler_Hybrid_Cloud_Logo_Ca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 smtClean="0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  <p:pic>
        <p:nvPicPr>
          <p:cNvPr id="132" name="Grafik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91" y="2649287"/>
            <a:ext cx="4016233" cy="2846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1" name="Grafik 13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982" y="2541779"/>
            <a:ext cx="3894857" cy="2701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0" name="Grafik 129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775" y="725692"/>
            <a:ext cx="2786608" cy="1908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8581" y="4267994"/>
            <a:ext cx="3174850" cy="2188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48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Boarding (2/2)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Daimler Hybrid Cloud - </a:t>
            </a:r>
            <a:r>
              <a:rPr lang="en-US" dirty="0" err="1" smtClean="0"/>
              <a:t>CaaS</a:t>
            </a:r>
            <a:r>
              <a:rPr lang="en-US" dirty="0" smtClean="0"/>
              <a:t> </a:t>
            </a:r>
            <a:r>
              <a:rPr lang="en-US" dirty="0"/>
              <a:t>/ Joachim </a:t>
            </a:r>
            <a:r>
              <a:rPr lang="en-US" dirty="0" err="1"/>
              <a:t>Keltsch</a:t>
            </a:r>
            <a:r>
              <a:rPr lang="en-US" dirty="0"/>
              <a:t> / ITI/CI /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2"/>
          </p:nvPr>
        </p:nvSpPr>
        <p:spPr>
          <a:xfrm>
            <a:off x="512242" y="1017566"/>
            <a:ext cx="10936525" cy="5255852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On Boarding – </a:t>
            </a:r>
            <a:r>
              <a:rPr lang="de-DE" b="1" dirty="0" err="1" smtClean="0"/>
              <a:t>What</a:t>
            </a:r>
            <a:r>
              <a:rPr lang="de-DE" b="1" dirty="0" smtClean="0"/>
              <a:t> Will </a:t>
            </a:r>
            <a:r>
              <a:rPr lang="de-DE" b="1" dirty="0" err="1" smtClean="0"/>
              <a:t>the</a:t>
            </a:r>
            <a:r>
              <a:rPr lang="de-DE" b="1" dirty="0" smtClean="0"/>
              <a:t> Customer </a:t>
            </a:r>
            <a:r>
              <a:rPr lang="de-DE" b="1" dirty="0" err="1" smtClean="0"/>
              <a:t>Receive</a:t>
            </a:r>
            <a:r>
              <a:rPr lang="de-DE" b="1" dirty="0" smtClean="0"/>
              <a:t>?</a:t>
            </a:r>
          </a:p>
          <a:p>
            <a:pPr marL="0" indent="0">
              <a:buNone/>
            </a:pPr>
            <a:endParaRPr lang="de-DE" b="1" dirty="0"/>
          </a:p>
          <a:p>
            <a:r>
              <a:rPr lang="de-DE" dirty="0" smtClean="0"/>
              <a:t>A </a:t>
            </a:r>
            <a:r>
              <a:rPr lang="de-DE" dirty="0" err="1" smtClean="0"/>
              <a:t>Tenant</a:t>
            </a:r>
            <a:r>
              <a:rPr lang="de-DE" dirty="0" smtClean="0"/>
              <a:t> (1)</a:t>
            </a:r>
          </a:p>
          <a:p>
            <a:r>
              <a:rPr lang="de-DE" dirty="0" smtClean="0"/>
              <a:t>A </a:t>
            </a:r>
            <a:r>
              <a:rPr lang="de-DE" dirty="0" err="1" smtClean="0"/>
              <a:t>cube.cfg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, </a:t>
            </a:r>
            <a:r>
              <a:rPr lang="de-DE" dirty="0" err="1" smtClean="0"/>
              <a:t>including</a:t>
            </a:r>
            <a:r>
              <a:rPr lang="de-DE" dirty="0" smtClean="0"/>
              <a:t> API </a:t>
            </a:r>
            <a:r>
              <a:rPr lang="de-DE" dirty="0" err="1" smtClean="0"/>
              <a:t>credentials</a:t>
            </a:r>
            <a:r>
              <a:rPr lang="de-DE" dirty="0" smtClean="0"/>
              <a:t> (2)</a:t>
            </a:r>
          </a:p>
          <a:p>
            <a:r>
              <a:rPr lang="de-DE" dirty="0"/>
              <a:t>Access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Kubernetes</a:t>
            </a:r>
            <a:r>
              <a:rPr lang="de-DE" dirty="0" smtClean="0"/>
              <a:t> API (3)</a:t>
            </a:r>
          </a:p>
          <a:p>
            <a:r>
              <a:rPr lang="de-DE" dirty="0" err="1" smtClean="0"/>
              <a:t>Authorization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registry</a:t>
            </a:r>
            <a:r>
              <a:rPr lang="de-DE" dirty="0" smtClean="0"/>
              <a:t> (4)</a:t>
            </a:r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2" descr="https://team.sp.wp.corpintra.net/sites/00017/LSM_Blog/Daimler_Hybrid_Cloud/SiteAssets/SitePages/DaimlerHome/Daimler_Hybrid_Cloud_Logo_Ca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 smtClean="0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6447252" y="3720058"/>
            <a:ext cx="2639273" cy="1647121"/>
          </a:xfrm>
          <a:prstGeom prst="rect">
            <a:avLst/>
          </a:prstGeom>
          <a:solidFill>
            <a:srgbClr val="00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7194108" y="3804581"/>
            <a:ext cx="11455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/>
                </a:solidFill>
                <a:cs typeface="Daimler CS"/>
              </a:rPr>
              <a:t>Kubernetes </a:t>
            </a:r>
            <a:br>
              <a:rPr lang="en-US" sz="1600" dirty="0" smtClean="0">
                <a:solidFill>
                  <a:schemeClr val="bg1"/>
                </a:solidFill>
                <a:cs typeface="Daimler CS"/>
              </a:rPr>
            </a:br>
            <a:r>
              <a:rPr lang="en-US" sz="1600" dirty="0" smtClean="0">
                <a:solidFill>
                  <a:schemeClr val="bg1"/>
                </a:solidFill>
                <a:cs typeface="Daimler CS"/>
              </a:rPr>
              <a:t>Cluster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  <a:cs typeface="Daimler CS"/>
            </a:endParaRPr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7405006" y="2129536"/>
            <a:ext cx="717991" cy="948003"/>
          </a:xfrm>
          <a:prstGeom prst="flowChartMagneticDisk">
            <a:avLst/>
          </a:prstGeom>
          <a:solidFill>
            <a:srgbClr val="70707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1666" tIns="63331" rIns="31666" bIns="0"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Global Daimler</a:t>
            </a:r>
          </a:p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Container</a:t>
            </a:r>
          </a:p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Registry</a:t>
            </a:r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8491960" y="4235684"/>
            <a:ext cx="812819" cy="432858"/>
            <a:chOff x="5754586" y="5572968"/>
            <a:chExt cx="970523" cy="419814"/>
          </a:xfrm>
        </p:grpSpPr>
        <p:sp>
          <p:nvSpPr>
            <p:cNvPr id="17" name="Rechteck 16"/>
            <p:cNvSpPr/>
            <p:nvPr/>
          </p:nvSpPr>
          <p:spPr>
            <a:xfrm>
              <a:off x="5754586" y="5572968"/>
              <a:ext cx="970523" cy="419814"/>
            </a:xfrm>
            <a:prstGeom prst="rect">
              <a:avLst/>
            </a:prstGeom>
            <a:solidFill>
              <a:srgbClr val="00566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feld 17"/>
            <p:cNvSpPr txBox="1"/>
            <p:nvPr/>
          </p:nvSpPr>
          <p:spPr bwMode="auto">
            <a:xfrm>
              <a:off x="5758206" y="5600984"/>
              <a:ext cx="966903" cy="340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1"/>
                  </a:solidFill>
                  <a:cs typeface="Daimler CS"/>
                </a:rPr>
                <a:t>Kubernetes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1"/>
                  </a:solidFill>
                  <a:cs typeface="Daimler CS"/>
                </a:rPr>
                <a:t>API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</p:grpSp>
      <p:cxnSp>
        <p:nvCxnSpPr>
          <p:cNvPr id="19" name="Gewinkelte Verbindung 18"/>
          <p:cNvCxnSpPr>
            <a:stCxn id="43" idx="2"/>
            <a:endCxn id="17" idx="3"/>
          </p:cNvCxnSpPr>
          <p:nvPr/>
        </p:nvCxnSpPr>
        <p:spPr bwMode="auto">
          <a:xfrm rot="5400000">
            <a:off x="9676590" y="3492949"/>
            <a:ext cx="587354" cy="1330975"/>
          </a:xfrm>
          <a:prstGeom prst="bentConnector2">
            <a:avLst/>
          </a:prstGeom>
          <a:solidFill>
            <a:schemeClr val="bg1"/>
          </a:solidFill>
          <a:ln w="28575" cap="flat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0" name="Gruppieren 19"/>
          <p:cNvGrpSpPr/>
          <p:nvPr/>
        </p:nvGrpSpPr>
        <p:grpSpPr>
          <a:xfrm>
            <a:off x="11210834" y="3208026"/>
            <a:ext cx="452826" cy="578238"/>
            <a:chOff x="9360250" y="2379217"/>
            <a:chExt cx="676544" cy="701727"/>
          </a:xfrm>
          <a:solidFill>
            <a:srgbClr val="00566A"/>
          </a:solidFill>
        </p:grpSpPr>
        <p:sp>
          <p:nvSpPr>
            <p:cNvPr id="21" name="Ellipse 20"/>
            <p:cNvSpPr/>
            <p:nvPr/>
          </p:nvSpPr>
          <p:spPr>
            <a:xfrm>
              <a:off x="9513227" y="2379217"/>
              <a:ext cx="383376" cy="383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ihandform 21"/>
            <p:cNvSpPr/>
            <p:nvPr/>
          </p:nvSpPr>
          <p:spPr>
            <a:xfrm rot="10800000">
              <a:off x="9360250" y="2809430"/>
              <a:ext cx="676544" cy="271514"/>
            </a:xfrm>
            <a:custGeom>
              <a:avLst/>
              <a:gdLst>
                <a:gd name="connsiteX0" fmla="*/ 1002 w 676544"/>
                <a:gd name="connsiteY0" fmla="*/ 0 h 360765"/>
                <a:gd name="connsiteX1" fmla="*/ 675542 w 676544"/>
                <a:gd name="connsiteY1" fmla="*/ 0 h 360765"/>
                <a:gd name="connsiteX2" fmla="*/ 676544 w 676544"/>
                <a:gd name="connsiteY2" fmla="*/ 10295 h 360765"/>
                <a:gd name="connsiteX3" fmla="*/ 338272 w 676544"/>
                <a:gd name="connsiteY3" fmla="*/ 360765 h 360765"/>
                <a:gd name="connsiteX4" fmla="*/ 0 w 676544"/>
                <a:gd name="connsiteY4" fmla="*/ 10295 h 3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44" h="360765">
                  <a:moveTo>
                    <a:pt x="1002" y="0"/>
                  </a:moveTo>
                  <a:lnTo>
                    <a:pt x="675542" y="0"/>
                  </a:lnTo>
                  <a:lnTo>
                    <a:pt x="676544" y="10295"/>
                  </a:lnTo>
                  <a:cubicBezTo>
                    <a:pt x="676544" y="203854"/>
                    <a:pt x="525094" y="360765"/>
                    <a:pt x="338272" y="360765"/>
                  </a:cubicBezTo>
                  <a:cubicBezTo>
                    <a:pt x="151450" y="360765"/>
                    <a:pt x="0" y="203854"/>
                    <a:pt x="0" y="10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feld 22"/>
          <p:cNvSpPr txBox="1"/>
          <p:nvPr/>
        </p:nvSpPr>
        <p:spPr bwMode="auto">
          <a:xfrm>
            <a:off x="11027991" y="3790414"/>
            <a:ext cx="9038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cs typeface="Daimler CS"/>
              </a:rPr>
              <a:t>Dev</a:t>
            </a:r>
            <a:endParaRPr lang="en-US" sz="1400" dirty="0">
              <a:cs typeface="Daimler CS"/>
            </a:endParaRPr>
          </a:p>
        </p:txBody>
      </p:sp>
      <p:cxnSp>
        <p:nvCxnSpPr>
          <p:cNvPr id="28" name="Gewinkelte Verbindung 27"/>
          <p:cNvCxnSpPr>
            <a:stCxn id="43" idx="0"/>
            <a:endCxn id="14" idx="4"/>
          </p:cNvCxnSpPr>
          <p:nvPr/>
        </p:nvCxnSpPr>
        <p:spPr bwMode="auto">
          <a:xfrm rot="16200000" flipV="1">
            <a:off x="9109974" y="1616561"/>
            <a:ext cx="538804" cy="2512757"/>
          </a:xfrm>
          <a:prstGeom prst="bentConnector2">
            <a:avLst/>
          </a:prstGeom>
          <a:solidFill>
            <a:schemeClr val="bg1"/>
          </a:solidFill>
          <a:ln w="28575" cap="flat" cmpd="sng" algn="ctr">
            <a:solidFill>
              <a:srgbClr val="70707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Grafik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18" y="4869954"/>
            <a:ext cx="360040" cy="360040"/>
          </a:xfrm>
          <a:prstGeom prst="rect">
            <a:avLst/>
          </a:prstGeom>
        </p:spPr>
      </p:pic>
      <p:sp>
        <p:nvSpPr>
          <p:cNvPr id="43" name="Rechteck 42"/>
          <p:cNvSpPr/>
          <p:nvPr/>
        </p:nvSpPr>
        <p:spPr>
          <a:xfrm>
            <a:off x="10285326" y="3142342"/>
            <a:ext cx="700856" cy="722417"/>
          </a:xfrm>
          <a:prstGeom prst="rect">
            <a:avLst/>
          </a:prstGeom>
          <a:solidFill>
            <a:srgbClr val="50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Build</a:t>
            </a:r>
            <a:br>
              <a:rPr lang="en-US" sz="1000" dirty="0" smtClean="0"/>
            </a:br>
            <a:r>
              <a:rPr lang="en-US" sz="1000" dirty="0" smtClean="0"/>
              <a:t> Server</a:t>
            </a:r>
            <a:endParaRPr lang="en-US" sz="1000" dirty="0"/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70" y="4869954"/>
            <a:ext cx="360040" cy="360040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22" y="4869954"/>
            <a:ext cx="360040" cy="360040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74" y="4869954"/>
            <a:ext cx="360040" cy="360040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26" y="4869954"/>
            <a:ext cx="360040" cy="360040"/>
          </a:xfrm>
          <a:prstGeom prst="rect">
            <a:avLst/>
          </a:prstGeom>
        </p:spPr>
      </p:pic>
      <p:sp>
        <p:nvSpPr>
          <p:cNvPr id="51" name="Ellipse 50"/>
          <p:cNvSpPr/>
          <p:nvPr/>
        </p:nvSpPr>
        <p:spPr>
          <a:xfrm>
            <a:off x="7591345" y="4377297"/>
            <a:ext cx="360040" cy="3600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en-US" dirty="0"/>
          </a:p>
        </p:txBody>
      </p:sp>
      <p:sp>
        <p:nvSpPr>
          <p:cNvPr id="53" name="Ellipse 52"/>
          <p:cNvSpPr/>
          <p:nvPr/>
        </p:nvSpPr>
        <p:spPr>
          <a:xfrm>
            <a:off x="9313036" y="4037749"/>
            <a:ext cx="360040" cy="3600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3</a:t>
            </a:r>
            <a:endParaRPr lang="en-US" dirty="0"/>
          </a:p>
        </p:txBody>
      </p:sp>
      <p:sp>
        <p:nvSpPr>
          <p:cNvPr id="55" name="Vertikaler Bildlauf 54"/>
          <p:cNvSpPr/>
          <p:nvPr/>
        </p:nvSpPr>
        <p:spPr>
          <a:xfrm>
            <a:off x="10779695" y="4206084"/>
            <a:ext cx="1338144" cy="1131927"/>
          </a:xfrm>
          <a:prstGeom prst="verticalScroll">
            <a:avLst/>
          </a:prstGeom>
          <a:noFill/>
          <a:ln w="3175">
            <a:solidFill>
              <a:srgbClr val="00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tx1"/>
                </a:solidFill>
              </a:rPr>
              <a:t>apiVersion: v1</a:t>
            </a:r>
          </a:p>
          <a:p>
            <a:r>
              <a:rPr lang="en-US" sz="1050">
                <a:solidFill>
                  <a:schemeClr val="tx1"/>
                </a:solidFill>
              </a:rPr>
              <a:t>clusters:</a:t>
            </a:r>
          </a:p>
          <a:p>
            <a:r>
              <a:rPr lang="en-US" sz="1050">
                <a:solidFill>
                  <a:schemeClr val="tx1"/>
                </a:solidFill>
              </a:rPr>
              <a:t>- cluster:</a:t>
            </a:r>
          </a:p>
          <a:p>
            <a:r>
              <a:rPr lang="en-US" sz="1050">
                <a:solidFill>
                  <a:schemeClr val="tx1"/>
                </a:solidFill>
              </a:rPr>
              <a:t>    certificate-authority-data: 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204461" y="2186517"/>
            <a:ext cx="360040" cy="3600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4</a:t>
            </a:r>
            <a:endParaRPr lang="en-US" dirty="0"/>
          </a:p>
        </p:txBody>
      </p:sp>
      <p:sp>
        <p:nvSpPr>
          <p:cNvPr id="52" name="Ellipse 51"/>
          <p:cNvSpPr/>
          <p:nvPr/>
        </p:nvSpPr>
        <p:spPr>
          <a:xfrm>
            <a:off x="11766224" y="4525484"/>
            <a:ext cx="360040" cy="3600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9774" y="286048"/>
            <a:ext cx="10938148" cy="551458"/>
          </a:xfrm>
        </p:spPr>
        <p:txBody>
          <a:bodyPr/>
          <a:lstStyle/>
          <a:p>
            <a:r>
              <a:rPr lang="en-US" dirty="0" smtClean="0"/>
              <a:t>DHC </a:t>
            </a:r>
            <a:r>
              <a:rPr lang="en-US" dirty="0" err="1" smtClean="0"/>
              <a:t>CaaS</a:t>
            </a:r>
            <a:r>
              <a:rPr lang="en-US" dirty="0" smtClean="0"/>
              <a:t> Deployment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Daimler Hybrid Cloud - </a:t>
            </a:r>
            <a:r>
              <a:rPr lang="en-US" dirty="0" err="1" smtClean="0"/>
              <a:t>CaaS</a:t>
            </a:r>
            <a:r>
              <a:rPr lang="en-US" dirty="0" smtClean="0"/>
              <a:t> / </a:t>
            </a:r>
            <a:r>
              <a:rPr lang="en-US" dirty="0"/>
              <a:t>Joachim </a:t>
            </a:r>
            <a:r>
              <a:rPr lang="en-US" dirty="0" err="1"/>
              <a:t>Keltsch</a:t>
            </a:r>
            <a:r>
              <a:rPr lang="en-US" dirty="0"/>
              <a:t> / ITI/CI /</a:t>
            </a: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48" name="Picture 2" descr="https://team.sp.wp.corpintra.net/sites/00017/LSM_Blog/Daimler_Hybrid_Cloud/SiteAssets/SitePages/DaimlerHome/Daimler_Hybrid_Cloud_Logo_Ca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/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 smtClean="0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  <p:sp>
        <p:nvSpPr>
          <p:cNvPr id="45" name="Textplatzhalter 8"/>
          <p:cNvSpPr txBox="1">
            <a:spLocks/>
          </p:cNvSpPr>
          <p:nvPr/>
        </p:nvSpPr>
        <p:spPr>
          <a:xfrm>
            <a:off x="628978" y="4365898"/>
            <a:ext cx="10928944" cy="20567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37600" indent="-237600" algn="l" defTabSz="1088959" rtl="0" eaLnBrk="1" latinLnBrk="0" hangingPunct="1">
              <a:lnSpc>
                <a:spcPts val="32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/>
              <a:t>Deployment Process</a:t>
            </a:r>
            <a:endParaRPr lang="en-US" sz="2000" dirty="0"/>
          </a:p>
          <a:p>
            <a:pPr marL="457200" indent="-457200">
              <a:buAutoNum type="arabicParenBoth"/>
            </a:pP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server</a:t>
            </a:r>
            <a:r>
              <a:rPr lang="de-DE" sz="2000" dirty="0" smtClean="0"/>
              <a:t>. (Like a jump </a:t>
            </a:r>
            <a:r>
              <a:rPr lang="de-DE" sz="2000" dirty="0" err="1" smtClean="0"/>
              <a:t>server</a:t>
            </a:r>
            <a:r>
              <a:rPr lang="de-DE" sz="2000" dirty="0" smtClean="0"/>
              <a:t>)</a:t>
            </a:r>
          </a:p>
          <a:p>
            <a:pPr marL="457200" indent="-457200">
              <a:buAutoNum type="arabicParenBoth"/>
            </a:pPr>
            <a:r>
              <a:rPr lang="de-DE" sz="2000" dirty="0" smtClean="0"/>
              <a:t>Push </a:t>
            </a:r>
            <a:r>
              <a:rPr lang="de-DE" sz="2000" dirty="0" err="1" smtClean="0"/>
              <a:t>application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images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registry</a:t>
            </a:r>
            <a:endParaRPr lang="de-DE" sz="2000" dirty="0" smtClean="0"/>
          </a:p>
          <a:p>
            <a:pPr marL="457200" indent="-457200">
              <a:buAutoNum type="arabicParenBoth"/>
            </a:pPr>
            <a:r>
              <a:rPr lang="de-DE" sz="2000" dirty="0" smtClean="0"/>
              <a:t>Control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cluster</a:t>
            </a:r>
            <a:r>
              <a:rPr lang="de-DE" sz="2000" dirty="0" smtClean="0"/>
              <a:t>: pull </a:t>
            </a:r>
            <a:r>
              <a:rPr lang="de-DE" sz="2000" dirty="0" err="1" smtClean="0"/>
              <a:t>image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registry</a:t>
            </a:r>
            <a:r>
              <a:rPr lang="de-DE" sz="2000" dirty="0" smtClean="0"/>
              <a:t>, </a:t>
            </a:r>
            <a:r>
              <a:rPr lang="de-DE" sz="2000" dirty="0" err="1" smtClean="0"/>
              <a:t>spin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containers</a:t>
            </a:r>
            <a:r>
              <a:rPr lang="de-DE" sz="2000" dirty="0" smtClean="0"/>
              <a:t>, </a:t>
            </a:r>
            <a:r>
              <a:rPr lang="de-DE" sz="2000" dirty="0" err="1" smtClean="0"/>
              <a:t>expose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application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outside</a:t>
            </a:r>
          </a:p>
          <a:p>
            <a:pPr marL="457200" indent="-457200">
              <a:buAutoNum type="arabicParenBoth"/>
            </a:pPr>
            <a:r>
              <a:rPr lang="de-DE" sz="2000" dirty="0" smtClean="0"/>
              <a:t>End </a:t>
            </a:r>
            <a:r>
              <a:rPr lang="de-DE" sz="2000" dirty="0" err="1" smtClean="0"/>
              <a:t>user</a:t>
            </a:r>
            <a:r>
              <a:rPr lang="de-DE" sz="2000" dirty="0" smtClean="0"/>
              <a:t> </a:t>
            </a:r>
            <a:r>
              <a:rPr lang="de-DE" sz="2000" dirty="0" err="1" smtClean="0"/>
              <a:t>accesses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running</a:t>
            </a:r>
            <a:r>
              <a:rPr lang="de-DE" sz="2000" dirty="0" smtClean="0"/>
              <a:t> </a:t>
            </a:r>
            <a:r>
              <a:rPr lang="de-DE" sz="2000" dirty="0" err="1" smtClean="0"/>
              <a:t>application</a:t>
            </a:r>
            <a:endParaRPr lang="de-DE" sz="2000" dirty="0" smtClean="0"/>
          </a:p>
        </p:txBody>
      </p:sp>
      <p:sp>
        <p:nvSpPr>
          <p:cNvPr id="24" name="Rechteck 23"/>
          <p:cNvSpPr/>
          <p:nvPr/>
        </p:nvSpPr>
        <p:spPr>
          <a:xfrm>
            <a:off x="4533085" y="2423914"/>
            <a:ext cx="2639273" cy="1647121"/>
          </a:xfrm>
          <a:prstGeom prst="rect">
            <a:avLst/>
          </a:prstGeom>
          <a:solidFill>
            <a:srgbClr val="00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25" name="Textfeld 24"/>
          <p:cNvSpPr txBox="1"/>
          <p:nvPr/>
        </p:nvSpPr>
        <p:spPr bwMode="auto">
          <a:xfrm>
            <a:off x="5279941" y="2508437"/>
            <a:ext cx="11455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/>
                </a:solidFill>
                <a:cs typeface="Daimler CS"/>
              </a:rPr>
              <a:t>Kubernetes </a:t>
            </a:r>
            <a:br>
              <a:rPr lang="en-US" sz="1600" dirty="0" smtClean="0">
                <a:solidFill>
                  <a:schemeClr val="bg1"/>
                </a:solidFill>
                <a:cs typeface="Daimler CS"/>
              </a:rPr>
            </a:br>
            <a:r>
              <a:rPr lang="en-US" sz="1600" dirty="0" smtClean="0">
                <a:solidFill>
                  <a:schemeClr val="bg1"/>
                </a:solidFill>
                <a:cs typeface="Daimler CS"/>
              </a:rPr>
              <a:t>Cluster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  <a:cs typeface="Daimler CS"/>
            </a:endParaRPr>
          </a:p>
        </p:txBody>
      </p:sp>
      <p:sp>
        <p:nvSpPr>
          <p:cNvPr id="28" name="Flussdiagramm: Magnetplattenspeicher 27"/>
          <p:cNvSpPr/>
          <p:nvPr/>
        </p:nvSpPr>
        <p:spPr>
          <a:xfrm>
            <a:off x="5490839" y="833392"/>
            <a:ext cx="717991" cy="948003"/>
          </a:xfrm>
          <a:prstGeom prst="flowChartMagneticDisk">
            <a:avLst/>
          </a:prstGeom>
          <a:solidFill>
            <a:srgbClr val="70707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1666" tIns="63331" rIns="31666" bIns="0"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Global Daimler</a:t>
            </a:r>
          </a:p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Container</a:t>
            </a:r>
          </a:p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Registry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244314" y="2932577"/>
            <a:ext cx="804150" cy="453422"/>
          </a:xfrm>
          <a:prstGeom prst="rect">
            <a:avLst/>
          </a:prstGeom>
          <a:solidFill>
            <a:srgbClr val="A6CA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chemeClr val="bg1"/>
                </a:solidFill>
                <a:cs typeface="Daimler CS"/>
              </a:rPr>
              <a:t>Exposed Service</a:t>
            </a:r>
            <a:endParaRPr lang="en-US" sz="1000" dirty="0">
              <a:solidFill>
                <a:schemeClr val="bg1"/>
              </a:solidFill>
              <a:cs typeface="Daimler CS"/>
            </a:endParaRPr>
          </a:p>
        </p:txBody>
      </p:sp>
      <p:grpSp>
        <p:nvGrpSpPr>
          <p:cNvPr id="32" name="Gruppieren 31"/>
          <p:cNvGrpSpPr/>
          <p:nvPr/>
        </p:nvGrpSpPr>
        <p:grpSpPr>
          <a:xfrm>
            <a:off x="6577793" y="2939540"/>
            <a:ext cx="812819" cy="432858"/>
            <a:chOff x="5754586" y="5572968"/>
            <a:chExt cx="970523" cy="419814"/>
          </a:xfrm>
        </p:grpSpPr>
        <p:sp>
          <p:nvSpPr>
            <p:cNvPr id="33" name="Rechteck 32"/>
            <p:cNvSpPr/>
            <p:nvPr/>
          </p:nvSpPr>
          <p:spPr>
            <a:xfrm>
              <a:off x="5754586" y="5572968"/>
              <a:ext cx="970523" cy="419814"/>
            </a:xfrm>
            <a:prstGeom prst="rect">
              <a:avLst/>
            </a:prstGeom>
            <a:solidFill>
              <a:srgbClr val="00566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feld 33"/>
            <p:cNvSpPr txBox="1"/>
            <p:nvPr/>
          </p:nvSpPr>
          <p:spPr bwMode="auto">
            <a:xfrm>
              <a:off x="5758206" y="5600984"/>
              <a:ext cx="966903" cy="340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1"/>
                  </a:solidFill>
                  <a:cs typeface="Daimler CS"/>
                </a:rPr>
                <a:t>Kubernetes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1"/>
                  </a:solidFill>
                  <a:cs typeface="Daimler CS"/>
                </a:rPr>
                <a:t>API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</p:grpSp>
      <p:cxnSp>
        <p:nvCxnSpPr>
          <p:cNvPr id="38" name="Gewinkelte Verbindung 37"/>
          <p:cNvCxnSpPr>
            <a:stCxn id="323" idx="2"/>
            <a:endCxn id="33" idx="3"/>
          </p:cNvCxnSpPr>
          <p:nvPr/>
        </p:nvCxnSpPr>
        <p:spPr bwMode="auto">
          <a:xfrm rot="5400000">
            <a:off x="7762423" y="2196805"/>
            <a:ext cx="587354" cy="1330975"/>
          </a:xfrm>
          <a:prstGeom prst="bentConnector2">
            <a:avLst/>
          </a:prstGeom>
          <a:solidFill>
            <a:schemeClr val="bg1"/>
          </a:solidFill>
          <a:ln w="28575" cap="flat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9" name="Gruppieren 38"/>
          <p:cNvGrpSpPr/>
          <p:nvPr/>
        </p:nvGrpSpPr>
        <p:grpSpPr>
          <a:xfrm>
            <a:off x="9296667" y="1911882"/>
            <a:ext cx="452826" cy="578238"/>
            <a:chOff x="9360250" y="2379217"/>
            <a:chExt cx="676544" cy="701727"/>
          </a:xfrm>
          <a:solidFill>
            <a:srgbClr val="00566A"/>
          </a:solidFill>
        </p:grpSpPr>
        <p:sp>
          <p:nvSpPr>
            <p:cNvPr id="40" name="Ellipse 39"/>
            <p:cNvSpPr/>
            <p:nvPr/>
          </p:nvSpPr>
          <p:spPr>
            <a:xfrm>
              <a:off x="9513227" y="2379217"/>
              <a:ext cx="383376" cy="383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ihandform 40"/>
            <p:cNvSpPr/>
            <p:nvPr/>
          </p:nvSpPr>
          <p:spPr>
            <a:xfrm rot="10800000">
              <a:off x="9360250" y="2809430"/>
              <a:ext cx="676544" cy="271514"/>
            </a:xfrm>
            <a:custGeom>
              <a:avLst/>
              <a:gdLst>
                <a:gd name="connsiteX0" fmla="*/ 1002 w 676544"/>
                <a:gd name="connsiteY0" fmla="*/ 0 h 360765"/>
                <a:gd name="connsiteX1" fmla="*/ 675542 w 676544"/>
                <a:gd name="connsiteY1" fmla="*/ 0 h 360765"/>
                <a:gd name="connsiteX2" fmla="*/ 676544 w 676544"/>
                <a:gd name="connsiteY2" fmla="*/ 10295 h 360765"/>
                <a:gd name="connsiteX3" fmla="*/ 338272 w 676544"/>
                <a:gd name="connsiteY3" fmla="*/ 360765 h 360765"/>
                <a:gd name="connsiteX4" fmla="*/ 0 w 676544"/>
                <a:gd name="connsiteY4" fmla="*/ 10295 h 3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44" h="360765">
                  <a:moveTo>
                    <a:pt x="1002" y="0"/>
                  </a:moveTo>
                  <a:lnTo>
                    <a:pt x="675542" y="0"/>
                  </a:lnTo>
                  <a:lnTo>
                    <a:pt x="676544" y="10295"/>
                  </a:lnTo>
                  <a:cubicBezTo>
                    <a:pt x="676544" y="203854"/>
                    <a:pt x="525094" y="360765"/>
                    <a:pt x="338272" y="360765"/>
                  </a:cubicBezTo>
                  <a:cubicBezTo>
                    <a:pt x="151450" y="360765"/>
                    <a:pt x="0" y="203854"/>
                    <a:pt x="0" y="10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Textfeld 43"/>
          <p:cNvSpPr txBox="1"/>
          <p:nvPr/>
        </p:nvSpPr>
        <p:spPr bwMode="auto">
          <a:xfrm>
            <a:off x="9113824" y="2494270"/>
            <a:ext cx="9038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cs typeface="Daimler CS"/>
              </a:rPr>
              <a:t>Dev</a:t>
            </a:r>
            <a:endParaRPr lang="en-US" sz="1400" dirty="0">
              <a:cs typeface="Daimler CS"/>
            </a:endParaRPr>
          </a:p>
        </p:txBody>
      </p:sp>
      <p:sp>
        <p:nvSpPr>
          <p:cNvPr id="50" name="Textfeld 49"/>
          <p:cNvSpPr txBox="1"/>
          <p:nvPr/>
        </p:nvSpPr>
        <p:spPr bwMode="auto">
          <a:xfrm>
            <a:off x="3258591" y="2995869"/>
            <a:ext cx="630559" cy="1384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 smtClean="0">
                <a:cs typeface="Daimler CS"/>
              </a:rPr>
              <a:t>payload</a:t>
            </a:r>
            <a:endParaRPr lang="en-US" sz="900" dirty="0">
              <a:cs typeface="Daimler CS"/>
            </a:endParaRPr>
          </a:p>
        </p:txBody>
      </p:sp>
      <p:grpSp>
        <p:nvGrpSpPr>
          <p:cNvPr id="53" name="Gruppieren 52"/>
          <p:cNvGrpSpPr/>
          <p:nvPr/>
        </p:nvGrpSpPr>
        <p:grpSpPr>
          <a:xfrm>
            <a:off x="2292231" y="2844162"/>
            <a:ext cx="452826" cy="578238"/>
            <a:chOff x="9360250" y="2379217"/>
            <a:chExt cx="676544" cy="701727"/>
          </a:xfrm>
          <a:solidFill>
            <a:srgbClr val="A6CAD8"/>
          </a:solidFill>
        </p:grpSpPr>
        <p:sp>
          <p:nvSpPr>
            <p:cNvPr id="54" name="Ellipse 53"/>
            <p:cNvSpPr/>
            <p:nvPr/>
          </p:nvSpPr>
          <p:spPr>
            <a:xfrm>
              <a:off x="9513227" y="2379217"/>
              <a:ext cx="383376" cy="383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ihandform 54"/>
            <p:cNvSpPr/>
            <p:nvPr/>
          </p:nvSpPr>
          <p:spPr>
            <a:xfrm rot="10800000">
              <a:off x="9360250" y="2809430"/>
              <a:ext cx="676544" cy="271514"/>
            </a:xfrm>
            <a:custGeom>
              <a:avLst/>
              <a:gdLst>
                <a:gd name="connsiteX0" fmla="*/ 1002 w 676544"/>
                <a:gd name="connsiteY0" fmla="*/ 0 h 360765"/>
                <a:gd name="connsiteX1" fmla="*/ 675542 w 676544"/>
                <a:gd name="connsiteY1" fmla="*/ 0 h 360765"/>
                <a:gd name="connsiteX2" fmla="*/ 676544 w 676544"/>
                <a:gd name="connsiteY2" fmla="*/ 10295 h 360765"/>
                <a:gd name="connsiteX3" fmla="*/ 338272 w 676544"/>
                <a:gd name="connsiteY3" fmla="*/ 360765 h 360765"/>
                <a:gd name="connsiteX4" fmla="*/ 0 w 676544"/>
                <a:gd name="connsiteY4" fmla="*/ 10295 h 3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544" h="360765">
                  <a:moveTo>
                    <a:pt x="1002" y="0"/>
                  </a:moveTo>
                  <a:lnTo>
                    <a:pt x="675542" y="0"/>
                  </a:lnTo>
                  <a:lnTo>
                    <a:pt x="676544" y="10295"/>
                  </a:lnTo>
                  <a:cubicBezTo>
                    <a:pt x="676544" y="203854"/>
                    <a:pt x="525094" y="360765"/>
                    <a:pt x="338272" y="360765"/>
                  </a:cubicBezTo>
                  <a:cubicBezTo>
                    <a:pt x="151450" y="360765"/>
                    <a:pt x="0" y="203854"/>
                    <a:pt x="0" y="10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6" name="Gewinkelte Verbindung 55"/>
          <p:cNvCxnSpPr>
            <a:stCxn id="323" idx="0"/>
            <a:endCxn id="28" idx="4"/>
          </p:cNvCxnSpPr>
          <p:nvPr/>
        </p:nvCxnSpPr>
        <p:spPr bwMode="auto">
          <a:xfrm rot="16200000" flipV="1">
            <a:off x="7195807" y="320417"/>
            <a:ext cx="538804" cy="2512757"/>
          </a:xfrm>
          <a:prstGeom prst="bentConnector2">
            <a:avLst/>
          </a:prstGeom>
          <a:solidFill>
            <a:schemeClr val="bg1"/>
          </a:solidFill>
          <a:ln w="28575" cap="flat" cmpd="sng" algn="ctr">
            <a:solidFill>
              <a:srgbClr val="70707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Textfeld 57"/>
          <p:cNvSpPr txBox="1"/>
          <p:nvPr/>
        </p:nvSpPr>
        <p:spPr bwMode="auto">
          <a:xfrm>
            <a:off x="7683351" y="2960155"/>
            <a:ext cx="65441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err="1" smtClean="0">
                <a:cs typeface="Daimler CS"/>
              </a:rPr>
              <a:t>tcp</a:t>
            </a:r>
            <a:r>
              <a:rPr lang="en-US" sz="800" dirty="0" smtClean="0">
                <a:cs typeface="Daimler CS"/>
              </a:rPr>
              <a:t>/6443</a:t>
            </a:r>
            <a:endParaRPr lang="en-US" sz="800" dirty="0">
              <a:cs typeface="Daimler CS"/>
            </a:endParaRPr>
          </a:p>
        </p:txBody>
      </p:sp>
      <p:sp>
        <p:nvSpPr>
          <p:cNvPr id="61" name="Würfel 60"/>
          <p:cNvSpPr/>
          <p:nvPr/>
        </p:nvSpPr>
        <p:spPr>
          <a:xfrm>
            <a:off x="5202807" y="4723825"/>
            <a:ext cx="1206437" cy="362153"/>
          </a:xfrm>
          <a:prstGeom prst="cub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Backend</a:t>
            </a:r>
          </a:p>
          <a:p>
            <a:pPr algn="ctr"/>
            <a:r>
              <a:rPr lang="en-US" sz="900" dirty="0" smtClean="0"/>
              <a:t>Systems</a:t>
            </a:r>
            <a:endParaRPr lang="en-US" sz="900" dirty="0"/>
          </a:p>
        </p:txBody>
      </p:sp>
      <p:cxnSp>
        <p:nvCxnSpPr>
          <p:cNvPr id="62" name="Gewinkelte Verbindung 61"/>
          <p:cNvCxnSpPr>
            <a:stCxn id="24" idx="2"/>
            <a:endCxn id="61" idx="0"/>
          </p:cNvCxnSpPr>
          <p:nvPr/>
        </p:nvCxnSpPr>
        <p:spPr bwMode="auto">
          <a:xfrm rot="5400000">
            <a:off x="5525614" y="4396717"/>
            <a:ext cx="652790" cy="1427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8575" cap="flat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Textfeld 63"/>
          <p:cNvSpPr txBox="1"/>
          <p:nvPr/>
        </p:nvSpPr>
        <p:spPr bwMode="auto">
          <a:xfrm>
            <a:off x="5922887" y="2071282"/>
            <a:ext cx="65441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cs typeface="Daimler CS"/>
              </a:rPr>
              <a:t>https</a:t>
            </a:r>
            <a:endParaRPr lang="en-US" sz="800" dirty="0">
              <a:cs typeface="Daimler CS"/>
            </a:endParaRPr>
          </a:p>
        </p:txBody>
      </p:sp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51" y="3573810"/>
            <a:ext cx="360040" cy="360040"/>
          </a:xfrm>
          <a:prstGeom prst="rect">
            <a:avLst/>
          </a:prstGeom>
        </p:spPr>
      </p:pic>
      <p:grpSp>
        <p:nvGrpSpPr>
          <p:cNvPr id="105" name="Gruppieren 104"/>
          <p:cNvGrpSpPr/>
          <p:nvPr/>
        </p:nvGrpSpPr>
        <p:grpSpPr>
          <a:xfrm>
            <a:off x="7265691" y="1420607"/>
            <a:ext cx="276141" cy="332098"/>
            <a:chOff x="8659775" y="3441177"/>
            <a:chExt cx="276141" cy="332098"/>
          </a:xfrm>
        </p:grpSpPr>
        <p:sp>
          <p:nvSpPr>
            <p:cNvPr id="106" name="Gefaltete Ecke 105"/>
            <p:cNvSpPr/>
            <p:nvPr/>
          </p:nvSpPr>
          <p:spPr>
            <a:xfrm>
              <a:off x="8659775" y="3441177"/>
              <a:ext cx="276141" cy="332098"/>
            </a:xfrm>
            <a:prstGeom prst="foldedCorner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</a:endParaRPr>
            </a:p>
            <a:p>
              <a:pPr algn="ctr"/>
              <a:endParaRPr lang="en-US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Image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10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538" y="3456453"/>
              <a:ext cx="232902" cy="195498"/>
            </a:xfrm>
            <a:prstGeom prst="rect">
              <a:avLst/>
            </a:prstGeom>
          </p:spPr>
        </p:pic>
      </p:grpSp>
      <p:grpSp>
        <p:nvGrpSpPr>
          <p:cNvPr id="108" name="Gruppieren 107"/>
          <p:cNvGrpSpPr/>
          <p:nvPr/>
        </p:nvGrpSpPr>
        <p:grpSpPr>
          <a:xfrm>
            <a:off x="5502730" y="1955208"/>
            <a:ext cx="276141" cy="332098"/>
            <a:chOff x="8659775" y="3441177"/>
            <a:chExt cx="276141" cy="332098"/>
          </a:xfrm>
        </p:grpSpPr>
        <p:sp>
          <p:nvSpPr>
            <p:cNvPr id="109" name="Gefaltete Ecke 108"/>
            <p:cNvSpPr/>
            <p:nvPr/>
          </p:nvSpPr>
          <p:spPr>
            <a:xfrm>
              <a:off x="8659775" y="3441177"/>
              <a:ext cx="276141" cy="332098"/>
            </a:xfrm>
            <a:prstGeom prst="foldedCorner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</a:endParaRPr>
            </a:p>
            <a:p>
              <a:pPr algn="ctr"/>
              <a:endParaRPr lang="en-US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Image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538" y="3456453"/>
              <a:ext cx="232902" cy="195498"/>
            </a:xfrm>
            <a:prstGeom prst="rect">
              <a:avLst/>
            </a:prstGeom>
          </p:spPr>
        </p:pic>
      </p:grpSp>
      <p:sp>
        <p:nvSpPr>
          <p:cNvPr id="113" name="Rechteck 112"/>
          <p:cNvSpPr/>
          <p:nvPr/>
        </p:nvSpPr>
        <p:spPr>
          <a:xfrm>
            <a:off x="7252502" y="1773610"/>
            <a:ext cx="326569" cy="1688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</a:rPr>
              <a:t>push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4" name="Rechteck 113"/>
          <p:cNvSpPr/>
          <p:nvPr/>
        </p:nvSpPr>
        <p:spPr>
          <a:xfrm>
            <a:off x="5132358" y="2036824"/>
            <a:ext cx="326569" cy="1688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</a:rPr>
              <a:t>pull</a:t>
            </a:r>
            <a:endParaRPr lang="en-US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21" name="Gerade Verbindung mit Pfeil 120"/>
          <p:cNvCxnSpPr>
            <a:stCxn id="24" idx="0"/>
            <a:endCxn id="28" idx="3"/>
          </p:cNvCxnSpPr>
          <p:nvPr/>
        </p:nvCxnSpPr>
        <p:spPr bwMode="auto">
          <a:xfrm flipH="1" flipV="1">
            <a:off x="5849835" y="1781395"/>
            <a:ext cx="2887" cy="64251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707070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3" name="Rechteck 322"/>
          <p:cNvSpPr/>
          <p:nvPr/>
        </p:nvSpPr>
        <p:spPr>
          <a:xfrm>
            <a:off x="8371159" y="1846198"/>
            <a:ext cx="700856" cy="722417"/>
          </a:xfrm>
          <a:prstGeom prst="rect">
            <a:avLst/>
          </a:prstGeom>
          <a:solidFill>
            <a:srgbClr val="509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Build</a:t>
            </a:r>
            <a:br>
              <a:rPr lang="en-US" sz="1000" dirty="0" smtClean="0"/>
            </a:br>
            <a:r>
              <a:rPr lang="en-US" sz="1000" dirty="0" smtClean="0"/>
              <a:t> Server</a:t>
            </a:r>
            <a:endParaRPr lang="en-US" sz="1000" dirty="0"/>
          </a:p>
        </p:txBody>
      </p:sp>
      <p:sp>
        <p:nvSpPr>
          <p:cNvPr id="331" name="Textfeld 330"/>
          <p:cNvSpPr txBox="1"/>
          <p:nvPr/>
        </p:nvSpPr>
        <p:spPr bwMode="auto">
          <a:xfrm>
            <a:off x="7075015" y="1125538"/>
            <a:ext cx="65441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cs typeface="Daimler CS"/>
              </a:rPr>
              <a:t>https  </a:t>
            </a:r>
            <a:endParaRPr lang="en-US" sz="800" dirty="0">
              <a:cs typeface="Daimler CS"/>
            </a:endParaRPr>
          </a:p>
        </p:txBody>
      </p:sp>
      <p:pic>
        <p:nvPicPr>
          <p:cNvPr id="345" name="Grafik 3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03" y="3573810"/>
            <a:ext cx="360040" cy="360040"/>
          </a:xfrm>
          <a:prstGeom prst="rect">
            <a:avLst/>
          </a:prstGeom>
        </p:spPr>
      </p:pic>
      <p:pic>
        <p:nvPicPr>
          <p:cNvPr id="346" name="Grafik 3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5" y="3573810"/>
            <a:ext cx="360040" cy="360040"/>
          </a:xfrm>
          <a:prstGeom prst="rect">
            <a:avLst/>
          </a:prstGeom>
        </p:spPr>
      </p:pic>
      <p:pic>
        <p:nvPicPr>
          <p:cNvPr id="347" name="Grafik 3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07" y="3573810"/>
            <a:ext cx="360040" cy="360040"/>
          </a:xfrm>
          <a:prstGeom prst="rect">
            <a:avLst/>
          </a:prstGeom>
        </p:spPr>
      </p:pic>
      <p:pic>
        <p:nvPicPr>
          <p:cNvPr id="348" name="Grafik 3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59" y="3573810"/>
            <a:ext cx="360040" cy="360040"/>
          </a:xfrm>
          <a:prstGeom prst="rect">
            <a:avLst/>
          </a:prstGeom>
        </p:spPr>
      </p:pic>
      <p:cxnSp>
        <p:nvCxnSpPr>
          <p:cNvPr id="352" name="Gerade Verbindung mit Pfeil 351"/>
          <p:cNvCxnSpPr>
            <a:endCxn id="31" idx="1"/>
          </p:cNvCxnSpPr>
          <p:nvPr/>
        </p:nvCxnSpPr>
        <p:spPr bwMode="auto">
          <a:xfrm>
            <a:off x="2865671" y="3149358"/>
            <a:ext cx="1378643" cy="993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9" name="Textfeld 358"/>
          <p:cNvSpPr txBox="1"/>
          <p:nvPr/>
        </p:nvSpPr>
        <p:spPr bwMode="auto">
          <a:xfrm>
            <a:off x="2066727" y="3430374"/>
            <a:ext cx="9038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cs typeface="Daimler CS"/>
              </a:rPr>
              <a:t>End User</a:t>
            </a:r>
            <a:endParaRPr lang="en-US" sz="1400" dirty="0">
              <a:cs typeface="Daimler CS"/>
            </a:endParaRPr>
          </a:p>
        </p:txBody>
      </p:sp>
      <p:sp>
        <p:nvSpPr>
          <p:cNvPr id="382" name="Ellipse 381"/>
          <p:cNvSpPr/>
          <p:nvPr/>
        </p:nvSpPr>
        <p:spPr>
          <a:xfrm>
            <a:off x="8191139" y="1995151"/>
            <a:ext cx="360040" cy="3600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en-US" dirty="0"/>
          </a:p>
        </p:txBody>
      </p:sp>
      <p:sp>
        <p:nvSpPr>
          <p:cNvPr id="383" name="Ellipse 382"/>
          <p:cNvSpPr/>
          <p:nvPr/>
        </p:nvSpPr>
        <p:spPr>
          <a:xfrm>
            <a:off x="8775621" y="1423873"/>
            <a:ext cx="360040" cy="3600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en-US" dirty="0"/>
          </a:p>
        </p:txBody>
      </p:sp>
      <p:sp>
        <p:nvSpPr>
          <p:cNvPr id="384" name="Ellipse 383"/>
          <p:cNvSpPr/>
          <p:nvPr/>
        </p:nvSpPr>
        <p:spPr>
          <a:xfrm>
            <a:off x="8763397" y="2608386"/>
            <a:ext cx="360040" cy="3600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3</a:t>
            </a:r>
            <a:endParaRPr lang="en-US" dirty="0"/>
          </a:p>
        </p:txBody>
      </p:sp>
      <p:sp>
        <p:nvSpPr>
          <p:cNvPr id="51" name="Ellipse 50"/>
          <p:cNvSpPr/>
          <p:nvPr/>
        </p:nvSpPr>
        <p:spPr>
          <a:xfrm>
            <a:off x="2786807" y="2709714"/>
            <a:ext cx="360040" cy="36004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9774" y="286048"/>
            <a:ext cx="10938148" cy="551458"/>
          </a:xfrm>
        </p:spPr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Levels </a:t>
            </a:r>
            <a:r>
              <a:rPr lang="de-DE" dirty="0" err="1"/>
              <a:t>of</a:t>
            </a:r>
            <a:r>
              <a:rPr lang="de-DE" dirty="0"/>
              <a:t> Load </a:t>
            </a:r>
            <a:r>
              <a:rPr lang="de-DE" dirty="0" err="1"/>
              <a:t>Balancers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Daimler Hybrid Cloud - </a:t>
            </a:r>
            <a:r>
              <a:rPr lang="en-US" dirty="0" err="1"/>
              <a:t>CaaS</a:t>
            </a:r>
            <a:r>
              <a:rPr lang="en-US" dirty="0"/>
              <a:t> / Joachim </a:t>
            </a:r>
            <a:r>
              <a:rPr lang="en-US" dirty="0" err="1"/>
              <a:t>Keltsch</a:t>
            </a:r>
            <a:r>
              <a:rPr lang="en-US" dirty="0"/>
              <a:t> / ITI/CI /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52531704-8F80-415D-BD2B-6B9991AE822F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48" name="Picture 2" descr="https://team.sp.wp.corpintra.net/sites/00017/LSM_Blog/Daimler_Hybrid_Cloud/SiteAssets/SitePages/DaimlerHome/Daimler_Hybrid_Cloud_Logo_Ca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326" y="279348"/>
            <a:ext cx="837502" cy="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/>
          <p:cNvSpPr txBox="1"/>
          <p:nvPr/>
        </p:nvSpPr>
        <p:spPr bwMode="auto">
          <a:xfrm>
            <a:off x="11197265" y="477466"/>
            <a:ext cx="32541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 dirty="0" err="1">
                <a:solidFill>
                  <a:srgbClr val="00566A"/>
                </a:solidFill>
                <a:cs typeface="Daimler CS"/>
              </a:rPr>
              <a:t>CaaS</a:t>
            </a:r>
            <a:endParaRPr lang="de-DE" sz="1200" dirty="0">
              <a:solidFill>
                <a:srgbClr val="00566A"/>
              </a:solidFill>
              <a:cs typeface="Daimler CS"/>
            </a:endParaRPr>
          </a:p>
        </p:txBody>
      </p:sp>
      <p:sp>
        <p:nvSpPr>
          <p:cNvPr id="45" name="Textplatzhalter 8"/>
          <p:cNvSpPr txBox="1">
            <a:spLocks/>
          </p:cNvSpPr>
          <p:nvPr/>
        </p:nvSpPr>
        <p:spPr>
          <a:xfrm>
            <a:off x="628978" y="4365898"/>
            <a:ext cx="10928944" cy="17119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37600" indent="-237600" algn="l" defTabSz="1088959" rtl="0" eaLnBrk="1" latinLnBrk="0" hangingPunct="1">
              <a:lnSpc>
                <a:spcPts val="32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Level 1: Internal Kubernetes Load Balancer</a:t>
            </a:r>
            <a:endParaRPr lang="en-US" sz="2000" dirty="0"/>
          </a:p>
          <a:p>
            <a:r>
              <a:rPr lang="de-DE" sz="2000" dirty="0"/>
              <a:t>POD A </a:t>
            </a:r>
            <a:r>
              <a:rPr lang="de-DE" sz="2000" dirty="0" err="1"/>
              <a:t>provides</a:t>
            </a:r>
            <a:r>
              <a:rPr lang="de-DE" sz="2000" dirty="0"/>
              <a:t> Service A, </a:t>
            </a:r>
            <a:r>
              <a:rPr lang="de-DE" sz="2000" dirty="0" err="1"/>
              <a:t>listening</a:t>
            </a:r>
            <a:r>
              <a:rPr lang="de-DE" sz="2000" dirty="0"/>
              <a:t> on </a:t>
            </a:r>
            <a:r>
              <a:rPr lang="de-DE" sz="2000" dirty="0" err="1"/>
              <a:t>port</a:t>
            </a:r>
            <a:r>
              <a:rPr lang="de-DE" sz="2000" dirty="0"/>
              <a:t> 8080.</a:t>
            </a:r>
          </a:p>
          <a:p>
            <a:r>
              <a:rPr lang="de-DE" sz="2000" dirty="0"/>
              <a:t>Service A </a:t>
            </a:r>
            <a:r>
              <a:rPr lang="de-DE" sz="2000" dirty="0" err="1"/>
              <a:t>of</a:t>
            </a:r>
            <a:r>
              <a:rPr lang="de-DE" sz="2000" dirty="0"/>
              <a:t> POD A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exposed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node</a:t>
            </a:r>
            <a:r>
              <a:rPr lang="de-DE" sz="2000" dirty="0"/>
              <a:t> </a:t>
            </a:r>
            <a:r>
              <a:rPr lang="de-DE" sz="2000" dirty="0" err="1"/>
              <a:t>port</a:t>
            </a:r>
            <a:r>
              <a:rPr lang="de-DE" sz="2000" dirty="0"/>
              <a:t> 30000.</a:t>
            </a:r>
          </a:p>
          <a:p>
            <a:r>
              <a:rPr lang="de-DE" sz="2000" dirty="0"/>
              <a:t>Service A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then</a:t>
            </a:r>
            <a:r>
              <a:rPr lang="de-DE" sz="2000" dirty="0"/>
              <a:t> </a:t>
            </a:r>
            <a:r>
              <a:rPr lang="de-DE" sz="2000" dirty="0" err="1"/>
              <a:t>available</a:t>
            </a:r>
            <a:r>
              <a:rPr lang="de-DE" sz="2000" dirty="0"/>
              <a:t> on all </a:t>
            </a:r>
            <a:r>
              <a:rPr lang="de-DE" sz="2000" dirty="0" err="1"/>
              <a:t>node</a:t>
            </a:r>
            <a:r>
              <a:rPr lang="de-DE" sz="2000" dirty="0"/>
              <a:t> IP </a:t>
            </a:r>
            <a:r>
              <a:rPr lang="de-DE" sz="2000" dirty="0" err="1"/>
              <a:t>addresses</a:t>
            </a:r>
            <a:r>
              <a:rPr lang="de-DE" sz="2000" dirty="0"/>
              <a:t>, </a:t>
            </a:r>
            <a:r>
              <a:rPr lang="de-DE" sz="2000" dirty="0" err="1"/>
              <a:t>regardless</a:t>
            </a:r>
            <a:r>
              <a:rPr lang="de-DE" sz="2000" dirty="0"/>
              <a:t> </a:t>
            </a:r>
            <a:r>
              <a:rPr lang="de-DE" sz="2000" dirty="0" err="1"/>
              <a:t>whether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not 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node</a:t>
            </a:r>
            <a:r>
              <a:rPr lang="de-DE" sz="2000" dirty="0"/>
              <a:t> </a:t>
            </a:r>
            <a:r>
              <a:rPr lang="de-DE" sz="2000" dirty="0" err="1"/>
              <a:t>hosts</a:t>
            </a:r>
            <a:r>
              <a:rPr lang="de-DE" sz="2000" dirty="0"/>
              <a:t> POD A.</a:t>
            </a:r>
          </a:p>
        </p:txBody>
      </p:sp>
      <p:sp>
        <p:nvSpPr>
          <p:cNvPr id="24" name="Rechteck 23"/>
          <p:cNvSpPr/>
          <p:nvPr/>
        </p:nvSpPr>
        <p:spPr>
          <a:xfrm>
            <a:off x="4535957" y="1053531"/>
            <a:ext cx="4731570" cy="3310730"/>
          </a:xfrm>
          <a:prstGeom prst="rect">
            <a:avLst/>
          </a:prstGeom>
          <a:solidFill>
            <a:srgbClr val="00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dirty="0"/>
              <a:t> </a:t>
            </a:r>
            <a:endParaRPr lang="en-US" dirty="0"/>
          </a:p>
        </p:txBody>
      </p:sp>
      <p:sp>
        <p:nvSpPr>
          <p:cNvPr id="25" name="Textfeld 24"/>
          <p:cNvSpPr txBox="1"/>
          <p:nvPr/>
        </p:nvSpPr>
        <p:spPr bwMode="auto">
          <a:xfrm>
            <a:off x="6328962" y="1067530"/>
            <a:ext cx="114556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cs typeface="Daimler CS"/>
              </a:rPr>
              <a:t>Kubernetes </a:t>
            </a:r>
            <a:br>
              <a:rPr lang="en-US" sz="1600" dirty="0">
                <a:solidFill>
                  <a:schemeClr val="bg1"/>
                </a:solidFill>
                <a:cs typeface="Daimler CS"/>
              </a:rPr>
            </a:br>
            <a:r>
              <a:rPr lang="en-US" sz="1600" dirty="0" err="1">
                <a:solidFill>
                  <a:schemeClr val="bg1"/>
                </a:solidFill>
                <a:cs typeface="Daimler CS"/>
              </a:rPr>
              <a:t>CaaS</a:t>
            </a:r>
            <a:r>
              <a:rPr lang="en-US" sz="1600" dirty="0">
                <a:solidFill>
                  <a:schemeClr val="bg1"/>
                </a:solidFill>
                <a:cs typeface="Daimler CS"/>
              </a:rPr>
              <a:t> Tenant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  <a:cs typeface="Daimler CS"/>
            </a:endParaRPr>
          </a:p>
        </p:txBody>
      </p:sp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67" y="1125538"/>
            <a:ext cx="360040" cy="360040"/>
          </a:xfrm>
          <a:prstGeom prst="rect">
            <a:avLst/>
          </a:prstGeom>
        </p:spPr>
      </p:pic>
      <p:grpSp>
        <p:nvGrpSpPr>
          <p:cNvPr id="63" name="Gruppieren 62"/>
          <p:cNvGrpSpPr/>
          <p:nvPr/>
        </p:nvGrpSpPr>
        <p:grpSpPr>
          <a:xfrm>
            <a:off x="6264031" y="2925738"/>
            <a:ext cx="1347312" cy="1217297"/>
            <a:chOff x="3000540" y="2983338"/>
            <a:chExt cx="1347312" cy="1217297"/>
          </a:xfrm>
        </p:grpSpPr>
        <p:sp>
          <p:nvSpPr>
            <p:cNvPr id="65" name="Rechteck 64"/>
            <p:cNvSpPr/>
            <p:nvPr/>
          </p:nvSpPr>
          <p:spPr>
            <a:xfrm>
              <a:off x="3000541" y="29833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66" name="Textfeld 65"/>
            <p:cNvSpPr txBox="1"/>
            <p:nvPr/>
          </p:nvSpPr>
          <p:spPr bwMode="auto">
            <a:xfrm>
              <a:off x="3000540" y="40058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2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67" name="Gruppieren 66"/>
            <p:cNvGrpSpPr/>
            <p:nvPr/>
          </p:nvGrpSpPr>
          <p:grpSpPr>
            <a:xfrm>
              <a:off x="3511136" y="3573810"/>
              <a:ext cx="741233" cy="359460"/>
              <a:chOff x="3489952" y="3717826"/>
              <a:chExt cx="741233" cy="359460"/>
            </a:xfrm>
          </p:grpSpPr>
          <p:sp>
            <p:nvSpPr>
              <p:cNvPr id="70" name="Rechteck 69"/>
              <p:cNvSpPr/>
              <p:nvPr/>
            </p:nvSpPr>
            <p:spPr>
              <a:xfrm>
                <a:off x="3489952" y="3717826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B</a:t>
                </a:r>
                <a:endParaRPr lang="en-US" sz="1000" dirty="0"/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3905066" y="3717826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C</a:t>
                </a:r>
                <a:endParaRPr lang="en-US" sz="1000" dirty="0"/>
              </a:p>
            </p:txBody>
          </p:sp>
        </p:grpSp>
      </p:grpSp>
      <p:grpSp>
        <p:nvGrpSpPr>
          <p:cNvPr id="14" name="Gruppieren 13"/>
          <p:cNvGrpSpPr/>
          <p:nvPr/>
        </p:nvGrpSpPr>
        <p:grpSpPr>
          <a:xfrm>
            <a:off x="4803031" y="2925738"/>
            <a:ext cx="1347312" cy="1217297"/>
            <a:chOff x="3002831" y="2925738"/>
            <a:chExt cx="1347312" cy="1217297"/>
          </a:xfrm>
        </p:grpSpPr>
        <p:sp>
          <p:nvSpPr>
            <p:cNvPr id="31" name="Rechteck 30"/>
            <p:cNvSpPr/>
            <p:nvPr/>
          </p:nvSpPr>
          <p:spPr>
            <a:xfrm>
              <a:off x="3002832" y="29257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57" name="Textfeld 56"/>
            <p:cNvSpPr txBox="1"/>
            <p:nvPr/>
          </p:nvSpPr>
          <p:spPr bwMode="auto">
            <a:xfrm>
              <a:off x="3002831" y="39482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1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3098314" y="3411275"/>
              <a:ext cx="741232" cy="464395"/>
              <a:chOff x="3098314" y="3411275"/>
              <a:chExt cx="741232" cy="464395"/>
            </a:xfrm>
          </p:grpSpPr>
          <p:sp>
            <p:nvSpPr>
              <p:cNvPr id="59" name="Rechteck 58"/>
              <p:cNvSpPr/>
              <p:nvPr/>
            </p:nvSpPr>
            <p:spPr>
              <a:xfrm>
                <a:off x="3513427" y="3516210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B</a:t>
                </a:r>
                <a:endParaRPr lang="en-US" sz="1000" dirty="0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3098314" y="3411275"/>
                <a:ext cx="326119" cy="464395"/>
                <a:chOff x="3098314" y="3411275"/>
                <a:chExt cx="326119" cy="464395"/>
              </a:xfrm>
            </p:grpSpPr>
            <p:sp>
              <p:nvSpPr>
                <p:cNvPr id="323" name="Rechteck 322"/>
                <p:cNvSpPr/>
                <p:nvPr/>
              </p:nvSpPr>
              <p:spPr>
                <a:xfrm>
                  <a:off x="3098314" y="3516210"/>
                  <a:ext cx="326119" cy="359460"/>
                </a:xfrm>
                <a:prstGeom prst="rect">
                  <a:avLst/>
                </a:prstGeom>
                <a:solidFill>
                  <a:srgbClr val="5097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/>
                    <a:t>POD</a:t>
                  </a:r>
                </a:p>
                <a:p>
                  <a:pPr algn="ctr"/>
                  <a:r>
                    <a:rPr lang="de-DE" sz="1000" dirty="0"/>
                    <a:t>A</a:t>
                  </a:r>
                  <a:endParaRPr lang="en-US" sz="1000" dirty="0"/>
                </a:p>
              </p:txBody>
            </p:sp>
            <p:sp>
              <p:nvSpPr>
                <p:cNvPr id="50" name="Textfeld 49"/>
                <p:cNvSpPr txBox="1"/>
                <p:nvPr/>
              </p:nvSpPr>
              <p:spPr bwMode="auto">
                <a:xfrm>
                  <a:off x="3144302" y="3411275"/>
                  <a:ext cx="234142" cy="12311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>
                      <a:cs typeface="Daimler CS"/>
                    </a:rPr>
                    <a:t>8080</a:t>
                  </a:r>
                </a:p>
              </p:txBody>
            </p:sp>
          </p:grpSp>
        </p:grpSp>
      </p:grpSp>
      <p:grpSp>
        <p:nvGrpSpPr>
          <p:cNvPr id="80" name="Gruppieren 79"/>
          <p:cNvGrpSpPr/>
          <p:nvPr/>
        </p:nvGrpSpPr>
        <p:grpSpPr>
          <a:xfrm>
            <a:off x="7732409" y="2925738"/>
            <a:ext cx="1347312" cy="1217297"/>
            <a:chOff x="3002831" y="2925738"/>
            <a:chExt cx="1347312" cy="1217297"/>
          </a:xfrm>
        </p:grpSpPr>
        <p:sp>
          <p:nvSpPr>
            <p:cNvPr id="81" name="Rechteck 80"/>
            <p:cNvSpPr/>
            <p:nvPr/>
          </p:nvSpPr>
          <p:spPr>
            <a:xfrm>
              <a:off x="3002832" y="2925738"/>
              <a:ext cx="1347311" cy="1217297"/>
            </a:xfrm>
            <a:prstGeom prst="rect">
              <a:avLst/>
            </a:prstGeom>
            <a:solidFill>
              <a:srgbClr val="A6CA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chemeClr val="bg1"/>
                </a:solidFill>
                <a:cs typeface="Daimler CS"/>
              </a:endParaRPr>
            </a:p>
          </p:txBody>
        </p:sp>
        <p:sp>
          <p:nvSpPr>
            <p:cNvPr id="82" name="Textfeld 81"/>
            <p:cNvSpPr txBox="1"/>
            <p:nvPr/>
          </p:nvSpPr>
          <p:spPr bwMode="auto">
            <a:xfrm>
              <a:off x="3002831" y="3948258"/>
              <a:ext cx="1347311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1"/>
                  </a:solidFill>
                  <a:cs typeface="Daimler CS"/>
                </a:rPr>
                <a:t>Compute </a:t>
              </a:r>
              <a:r>
                <a:rPr lang="de-DE" sz="1100" dirty="0" err="1">
                  <a:solidFill>
                    <a:schemeClr val="bg1"/>
                  </a:solidFill>
                  <a:cs typeface="Daimler CS"/>
                </a:rPr>
                <a:t>Node</a:t>
              </a:r>
              <a:r>
                <a:rPr lang="de-DE" sz="1100" dirty="0">
                  <a:solidFill>
                    <a:schemeClr val="bg1"/>
                  </a:solidFill>
                  <a:cs typeface="Daimler CS"/>
                </a:rPr>
                <a:t> 3</a:t>
              </a:r>
              <a:endParaRPr lang="en-US" sz="1100" dirty="0">
                <a:solidFill>
                  <a:schemeClr val="bg1"/>
                </a:solidFill>
                <a:cs typeface="Daimler CS"/>
              </a:endParaRPr>
            </a:p>
          </p:txBody>
        </p:sp>
        <p:grpSp>
          <p:nvGrpSpPr>
            <p:cNvPr id="83" name="Gruppieren 82"/>
            <p:cNvGrpSpPr/>
            <p:nvPr/>
          </p:nvGrpSpPr>
          <p:grpSpPr>
            <a:xfrm>
              <a:off x="3098314" y="3411275"/>
              <a:ext cx="1156346" cy="464395"/>
              <a:chOff x="3098314" y="3411275"/>
              <a:chExt cx="1156346" cy="464395"/>
            </a:xfrm>
          </p:grpSpPr>
          <p:sp>
            <p:nvSpPr>
              <p:cNvPr id="85" name="Rechteck 84"/>
              <p:cNvSpPr/>
              <p:nvPr/>
            </p:nvSpPr>
            <p:spPr>
              <a:xfrm>
                <a:off x="3928541" y="3516210"/>
                <a:ext cx="326119" cy="359460"/>
              </a:xfrm>
              <a:prstGeom prst="rect">
                <a:avLst/>
              </a:prstGeom>
              <a:solidFill>
                <a:srgbClr val="509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/>
                  <a:t>POD</a:t>
                </a:r>
              </a:p>
              <a:p>
                <a:pPr algn="ctr"/>
                <a:r>
                  <a:rPr lang="de-DE" sz="1000" dirty="0"/>
                  <a:t>C</a:t>
                </a:r>
                <a:endParaRPr lang="en-US" sz="1000" dirty="0"/>
              </a:p>
            </p:txBody>
          </p:sp>
          <p:grpSp>
            <p:nvGrpSpPr>
              <p:cNvPr id="86" name="Gruppieren 85"/>
              <p:cNvGrpSpPr/>
              <p:nvPr/>
            </p:nvGrpSpPr>
            <p:grpSpPr>
              <a:xfrm>
                <a:off x="3098314" y="3411275"/>
                <a:ext cx="326119" cy="464395"/>
                <a:chOff x="3098314" y="3411275"/>
                <a:chExt cx="326119" cy="464395"/>
              </a:xfrm>
            </p:grpSpPr>
            <p:sp>
              <p:nvSpPr>
                <p:cNvPr id="87" name="Rechteck 86"/>
                <p:cNvSpPr/>
                <p:nvPr/>
              </p:nvSpPr>
              <p:spPr>
                <a:xfrm>
                  <a:off x="3098314" y="3516210"/>
                  <a:ext cx="326119" cy="359460"/>
                </a:xfrm>
                <a:prstGeom prst="rect">
                  <a:avLst/>
                </a:prstGeom>
                <a:solidFill>
                  <a:srgbClr val="5097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/>
                    <a:t>POD</a:t>
                  </a:r>
                </a:p>
                <a:p>
                  <a:pPr algn="ctr"/>
                  <a:r>
                    <a:rPr lang="de-DE" sz="1000" dirty="0"/>
                    <a:t>A</a:t>
                  </a:r>
                  <a:endParaRPr lang="en-US" sz="1000" dirty="0"/>
                </a:p>
              </p:txBody>
            </p:sp>
            <p:sp>
              <p:nvSpPr>
                <p:cNvPr id="88" name="Textfeld 87"/>
                <p:cNvSpPr txBox="1"/>
                <p:nvPr/>
              </p:nvSpPr>
              <p:spPr bwMode="auto">
                <a:xfrm>
                  <a:off x="3144302" y="3411275"/>
                  <a:ext cx="234142" cy="12311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>
                      <a:cs typeface="Daimler CS"/>
                    </a:rPr>
                    <a:t>8080</a:t>
                  </a:r>
                </a:p>
              </p:txBody>
            </p:sp>
          </p:grpSp>
        </p:grpSp>
      </p:grpSp>
      <p:sp>
        <p:nvSpPr>
          <p:cNvPr id="92" name="Textfeld 91"/>
          <p:cNvSpPr txBox="1"/>
          <p:nvPr/>
        </p:nvSpPr>
        <p:spPr bwMode="auto">
          <a:xfrm>
            <a:off x="4898514" y="2821679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sp>
        <p:nvSpPr>
          <p:cNvPr id="93" name="Textfeld 92"/>
          <p:cNvSpPr txBox="1"/>
          <p:nvPr/>
        </p:nvSpPr>
        <p:spPr bwMode="auto">
          <a:xfrm>
            <a:off x="6354580" y="2825722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sp>
        <p:nvSpPr>
          <p:cNvPr id="94" name="Textfeld 93"/>
          <p:cNvSpPr txBox="1"/>
          <p:nvPr/>
        </p:nvSpPr>
        <p:spPr bwMode="auto">
          <a:xfrm>
            <a:off x="7828890" y="2822914"/>
            <a:ext cx="42823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cs typeface="Daimler CS"/>
              </a:rPr>
              <a:t>Node Port 30000</a:t>
            </a:r>
          </a:p>
        </p:txBody>
      </p:sp>
      <p:cxnSp>
        <p:nvCxnSpPr>
          <p:cNvPr id="38" name="Gewinkelte Verbindung 37"/>
          <p:cNvCxnSpPr>
            <a:stCxn id="92" idx="2"/>
            <a:endCxn id="50" idx="0"/>
          </p:cNvCxnSpPr>
          <p:nvPr/>
        </p:nvCxnSpPr>
        <p:spPr bwMode="auto">
          <a:xfrm flipH="1">
            <a:off x="5061573" y="3067900"/>
            <a:ext cx="51057" cy="343375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Gewinkelte Verbindung 37"/>
          <p:cNvCxnSpPr>
            <a:stCxn id="94" idx="2"/>
            <a:endCxn id="88" idx="0"/>
          </p:cNvCxnSpPr>
          <p:nvPr/>
        </p:nvCxnSpPr>
        <p:spPr bwMode="auto">
          <a:xfrm flipH="1">
            <a:off x="7990951" y="3069135"/>
            <a:ext cx="52055" cy="342140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Gewinkelte Verbindung 37"/>
          <p:cNvCxnSpPr>
            <a:stCxn id="93" idx="2"/>
            <a:endCxn id="50" idx="3"/>
          </p:cNvCxnSpPr>
          <p:nvPr/>
        </p:nvCxnSpPr>
        <p:spPr bwMode="auto">
          <a:xfrm flipH="1">
            <a:off x="5178644" y="3071943"/>
            <a:ext cx="1390052" cy="40088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Gewinkelte Verbindung 37"/>
          <p:cNvCxnSpPr>
            <a:stCxn id="93" idx="2"/>
            <a:endCxn id="88" idx="1"/>
          </p:cNvCxnSpPr>
          <p:nvPr/>
        </p:nvCxnSpPr>
        <p:spPr bwMode="auto">
          <a:xfrm>
            <a:off x="6568696" y="3071943"/>
            <a:ext cx="1305184" cy="40088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00566A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6568696" y="1875404"/>
            <a:ext cx="0" cy="950318"/>
          </a:xfrm>
          <a:prstGeom prst="straightConnector1">
            <a:avLst/>
          </a:prstGeom>
          <a:solidFill>
            <a:schemeClr val="bg1"/>
          </a:solidFill>
          <a:ln w="28575" cap="rnd" cmpd="sng" algn="ctr">
            <a:solidFill>
              <a:srgbClr val="A6CAD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Rechteck 52"/>
          <p:cNvSpPr/>
          <p:nvPr/>
        </p:nvSpPr>
        <p:spPr>
          <a:xfrm>
            <a:off x="5563956" y="1864202"/>
            <a:ext cx="926421" cy="552166"/>
          </a:xfrm>
          <a:prstGeom prst="rect">
            <a:avLst/>
          </a:prstGeom>
          <a:solidFill>
            <a:srgbClr val="00566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31" tIns="40215" rIns="80431" bIns="40215" rtlCol="0" anchor="ctr"/>
          <a:lstStyle/>
          <a:p>
            <a:pPr algn="ctr"/>
            <a:r>
              <a:rPr lang="de-DE" sz="1200" dirty="0"/>
              <a:t>Request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Node</a:t>
            </a:r>
            <a:r>
              <a:rPr lang="de-DE" sz="1200" dirty="0"/>
              <a:t> 2,  Port 30000</a:t>
            </a:r>
            <a:endParaRPr lang="en-US" sz="1200" dirty="0"/>
          </a:p>
        </p:txBody>
      </p:sp>
      <p:sp>
        <p:nvSpPr>
          <p:cNvPr id="54" name="Textplatzhalter 8"/>
          <p:cNvSpPr txBox="1">
            <a:spLocks/>
          </p:cNvSpPr>
          <p:nvPr/>
        </p:nvSpPr>
        <p:spPr>
          <a:xfrm>
            <a:off x="628978" y="5969674"/>
            <a:ext cx="10928944" cy="499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37600" indent="-237600" algn="l" defTabSz="1088959" rtl="0" eaLnBrk="1" latinLnBrk="0" hangingPunct="1">
              <a:lnSpc>
                <a:spcPts val="32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59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Nodes </a:t>
            </a:r>
            <a:r>
              <a:rPr lang="de-DE" sz="2000" i="1" dirty="0" err="1"/>
              <a:t>without</a:t>
            </a:r>
            <a:r>
              <a:rPr lang="de-DE" sz="2000" dirty="0"/>
              <a:t> POD A </a:t>
            </a:r>
            <a:r>
              <a:rPr lang="de-DE" sz="2000" dirty="0" err="1"/>
              <a:t>then</a:t>
            </a:r>
            <a:r>
              <a:rPr lang="de-DE" sz="2000" dirty="0"/>
              <a:t> </a:t>
            </a:r>
            <a:r>
              <a:rPr lang="de-DE" sz="2000" dirty="0" err="1"/>
              <a:t>distribute</a:t>
            </a:r>
            <a:r>
              <a:rPr lang="de-DE" sz="2000" dirty="0"/>
              <a:t> </a:t>
            </a:r>
            <a:r>
              <a:rPr lang="de-DE" sz="2000" dirty="0" err="1"/>
              <a:t>requests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nodes</a:t>
            </a:r>
            <a:r>
              <a:rPr lang="de-DE" sz="2000" dirty="0"/>
              <a:t> </a:t>
            </a:r>
            <a:r>
              <a:rPr lang="de-DE" sz="2000" i="1" dirty="0" err="1"/>
              <a:t>with</a:t>
            </a:r>
            <a:r>
              <a:rPr lang="de-DE" sz="2000" dirty="0"/>
              <a:t> POD 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032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AIMLER PowerPoint Master">
  <a:themeElements>
    <a:clrScheme name="DAIMLER PPT">
      <a:dk1>
        <a:sysClr val="windowText" lastClr="000000"/>
      </a:dk1>
      <a:lt1>
        <a:sysClr val="window" lastClr="FFFFFF"/>
      </a:lt1>
      <a:dk2>
        <a:srgbClr val="E6E6E6"/>
      </a:dk2>
      <a:lt2>
        <a:srgbClr val="71180C"/>
      </a:lt2>
      <a:accent1>
        <a:srgbClr val="004355"/>
      </a:accent1>
      <a:accent2>
        <a:srgbClr val="00677F"/>
      </a:accent2>
      <a:accent3>
        <a:srgbClr val="007A93"/>
      </a:accent3>
      <a:accent4>
        <a:srgbClr val="A6CAD8"/>
      </a:accent4>
      <a:accent5>
        <a:srgbClr val="444444"/>
      </a:accent5>
      <a:accent6>
        <a:srgbClr val="9E9E9E"/>
      </a:accent6>
      <a:hlink>
        <a:srgbClr val="000000"/>
      </a:hlink>
      <a:folHlink>
        <a:srgbClr val="000000"/>
      </a:folHlink>
    </a:clrScheme>
    <a:fontScheme name="DAIMLER alte Schriften">
      <a:majorFont>
        <a:latin typeface="CorpoS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bg1"/>
        </a:solidFill>
        <a:ln w="317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 anchor="t" anchorCtr="0"/>
      <a:lstStyle>
        <a:defPPr fontAlgn="base">
          <a:spcBef>
            <a:spcPct val="0"/>
          </a:spcBef>
          <a:spcAft>
            <a:spcPct val="0"/>
          </a:spcAft>
          <a:defRPr sz="1600" dirty="0">
            <a:cs typeface="Daimler CS"/>
          </a:defRPr>
        </a:defPPr>
      </a:lstStyle>
    </a:txDef>
  </a:objectDefaults>
  <a:extraClrSchemeLst/>
  <a:custClrLst>
    <a:custClr name="Light Grey 100%">
      <a:srgbClr val="E6E6E6"/>
    </a:custClr>
    <a:custClr name="Light Grey 1">
      <a:srgbClr val="C8C8C8"/>
    </a:custClr>
    <a:custClr name="Light Grey 2">
      <a:srgbClr val="9E9E9E"/>
    </a:custClr>
    <a:custClr name="Light Grey 3">
      <a:srgbClr val="707070"/>
    </a:custClr>
    <a:custClr name="Light Grey 4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etrol 100%">
      <a:srgbClr val="00677F"/>
    </a:custClr>
    <a:custClr name="Petrol 1">
      <a:srgbClr val="A6CAD8"/>
    </a:custClr>
    <a:custClr name="Petrol 2">
      <a:srgbClr val="79AEBF"/>
    </a:custClr>
    <a:custClr name="Petrol 3">
      <a:srgbClr val="5097AB"/>
    </a:custClr>
    <a:custClr name="Petrol 4">
      <a:srgbClr val="007A93"/>
    </a:custClr>
    <a:custClr name="Petrol 5">
      <a:srgbClr val="00566A"/>
    </a:custClr>
    <a:custClr name="Petrol 6">
      <a:srgbClr val="004355"/>
    </a:custClr>
    <a:custClr>
      <a:srgbClr val="FFFFFF"/>
    </a:custClr>
    <a:custClr>
      <a:srgbClr val="FFFFFF"/>
    </a:custClr>
    <a:custClr>
      <a:srgbClr val="FFFFFF"/>
    </a:custClr>
    <a:custClr name="Deep Red 100%">
      <a:srgbClr val="71180C"/>
    </a:custClr>
    <a:custClr name="Deep Red 1">
      <a:srgbClr val="5A130A"/>
    </a:custClr>
    <a:custClr name="Deep Red 2">
      <a:srgbClr val="440E07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DAIMLER_PPT_CorpoS_01.potx" id="{EC543FD7-5EC4-4BA6-8D46-55751DB26C9A}" vid="{AC52DE23-0984-469A-AEB4-5459A6B76E0F}"/>
    </a:ext>
  </a:extLst>
</a:theme>
</file>

<file path=ppt/theme/theme2.xml><?xml version="1.0" encoding="utf-8"?>
<a:theme xmlns:a="http://schemas.openxmlformats.org/drawingml/2006/main" name="Office Theme">
  <a:themeElements>
    <a:clrScheme name="DAIMLER PPT">
      <a:dk1>
        <a:sysClr val="windowText" lastClr="000000"/>
      </a:dk1>
      <a:lt1>
        <a:sysClr val="window" lastClr="FFFFFF"/>
      </a:lt1>
      <a:dk2>
        <a:srgbClr val="E6E6E6"/>
      </a:dk2>
      <a:lt2>
        <a:srgbClr val="71180C"/>
      </a:lt2>
      <a:accent1>
        <a:srgbClr val="004355"/>
      </a:accent1>
      <a:accent2>
        <a:srgbClr val="00677F"/>
      </a:accent2>
      <a:accent3>
        <a:srgbClr val="007A93"/>
      </a:accent3>
      <a:accent4>
        <a:srgbClr val="A6CAD8"/>
      </a:accent4>
      <a:accent5>
        <a:srgbClr val="444444"/>
      </a:accent5>
      <a:accent6>
        <a:srgbClr val="9E9E9E"/>
      </a:accent6>
      <a:hlink>
        <a:srgbClr val="000000"/>
      </a:hlink>
      <a:folHlink>
        <a:srgbClr val="000000"/>
      </a:folHlink>
    </a:clrScheme>
    <a:fontScheme name="DAIMLER PPT">
      <a:majorFont>
        <a:latin typeface="Daimler CS"/>
        <a:ea typeface=""/>
        <a:cs typeface=""/>
      </a:majorFont>
      <a:minorFont>
        <a:latin typeface="Daimler C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AIMLER PPT">
      <a:dk1>
        <a:sysClr val="windowText" lastClr="000000"/>
      </a:dk1>
      <a:lt1>
        <a:sysClr val="window" lastClr="FFFFFF"/>
      </a:lt1>
      <a:dk2>
        <a:srgbClr val="E6E6E6"/>
      </a:dk2>
      <a:lt2>
        <a:srgbClr val="71180C"/>
      </a:lt2>
      <a:accent1>
        <a:srgbClr val="004355"/>
      </a:accent1>
      <a:accent2>
        <a:srgbClr val="00677F"/>
      </a:accent2>
      <a:accent3>
        <a:srgbClr val="007A93"/>
      </a:accent3>
      <a:accent4>
        <a:srgbClr val="A6CAD8"/>
      </a:accent4>
      <a:accent5>
        <a:srgbClr val="444444"/>
      </a:accent5>
      <a:accent6>
        <a:srgbClr val="9E9E9E"/>
      </a:accent6>
      <a:hlink>
        <a:srgbClr val="000000"/>
      </a:hlink>
      <a:folHlink>
        <a:srgbClr val="000000"/>
      </a:folHlink>
    </a:clrScheme>
    <a:fontScheme name="DAIMLER PPT">
      <a:majorFont>
        <a:latin typeface="Daimler CS"/>
        <a:ea typeface=""/>
        <a:cs typeface=""/>
      </a:majorFont>
      <a:minorFont>
        <a:latin typeface="Daimler C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DAIMLER_PPT_Master_DE_01</Template>
  <TotalTime>0</TotalTime>
  <Words>1687</Words>
  <Application>Microsoft Office PowerPoint</Application>
  <PresentationFormat>Custom</PresentationFormat>
  <Paragraphs>499</Paragraphs>
  <Slides>21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Arial Black</vt:lpstr>
      <vt:lpstr>Calibri Light</vt:lpstr>
      <vt:lpstr>CorpoS</vt:lpstr>
      <vt:lpstr>Daimler CS</vt:lpstr>
      <vt:lpstr>DAIMLER PowerPoint Master</vt:lpstr>
      <vt:lpstr>think-cell Folie</vt:lpstr>
      <vt:lpstr>  DHC CaaS China (Draft)</vt:lpstr>
      <vt:lpstr>DHC CaaS China Architecture and status</vt:lpstr>
      <vt:lpstr>Planned Global CaaS Architecture(Draft)</vt:lpstr>
      <vt:lpstr>Hosting platform for?</vt:lpstr>
      <vt:lpstr>DHC CaaS Support Model</vt:lpstr>
      <vt:lpstr>On Boarding (1/2)</vt:lpstr>
      <vt:lpstr>On Boarding (2/2)</vt:lpstr>
      <vt:lpstr>DHC CaaS Deployment</vt:lpstr>
      <vt:lpstr>Three Levels of Load Balancers</vt:lpstr>
      <vt:lpstr>Three Levels of Load Balancers</vt:lpstr>
      <vt:lpstr>Three Levels of Load Balancers</vt:lpstr>
      <vt:lpstr>Three Levels of Load Balancers: Processes</vt:lpstr>
      <vt:lpstr>PowerPoint Presentation</vt:lpstr>
      <vt:lpstr>PowerPoint Presentation</vt:lpstr>
      <vt:lpstr>DHC CaaS Procedure and Timeline</vt:lpstr>
      <vt:lpstr>DHC support model(draft)</vt:lpstr>
      <vt:lpstr>PowerPoint Presentation</vt:lpstr>
      <vt:lpstr>Infrastructure Operation– Incident(Draft)</vt:lpstr>
      <vt:lpstr>EMEA Platform Service – Example Configuration</vt:lpstr>
      <vt:lpstr>EMEA Registry Service – Mandatory for CaaS Customers(example)</vt:lpstr>
      <vt:lpstr>EMEA Git Service - Optional Service(example)</vt:lpstr>
    </vt:vector>
  </TitlesOfParts>
  <Company>Daimler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DHC CaaS</dc:title>
  <dc:creator>Wang, Zichao (133)</dc:creator>
  <cp:lastModifiedBy>Wang, Zichao (133)</cp:lastModifiedBy>
  <cp:revision>32</cp:revision>
  <dcterms:created xsi:type="dcterms:W3CDTF">2018-04-03T02:57:06Z</dcterms:created>
  <dcterms:modified xsi:type="dcterms:W3CDTF">2018-06-15T09:24:07Z</dcterms:modified>
</cp:coreProperties>
</file>